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hau Philomene" panose="020B0604020202020204" charset="0"/>
      <p:regular r:id="rId7"/>
    </p:embeddedFont>
    <p:embeddedFont>
      <p:font typeface="Circe Bold" panose="020B0604020202020204" charset="0"/>
      <p:regular r:id="rId8"/>
    </p:embeddedFont>
    <p:embeddedFont>
      <p:font typeface="Circe Bold Italics" panose="020B0604020202020204" charset="0"/>
      <p:regular r:id="rId9"/>
    </p:embeddedFont>
    <p:embeddedFont>
      <p:font typeface="Clear Sans Italics" panose="020B0604020202020204" charset="0"/>
      <p:regular r:id="rId10"/>
    </p:embeddedFont>
    <p:embeddedFont>
      <p:font typeface="Contrail One" panose="020B0604020202020204" charset="0"/>
      <p:regular r:id="rId11"/>
    </p:embeddedFont>
    <p:embeddedFont>
      <p:font typeface="Ruda" panose="020B0604020202020204" charset="0"/>
      <p:regular r:id="rId12"/>
    </p:embeddedFont>
    <p:embeddedFont>
      <p:font typeface="Ruda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2FEE8-E381-458E-8527-B622E8D02B2C}" v="1" dt="2026-05-27T21:43:57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hony MAUROY" userId="4f20f357-ad89-41d5-88b7-3a4d59b737d3" providerId="ADAL" clId="{65EC8F7D-2C15-4BDD-B8D9-4C36F0F5DF10}"/>
    <pc:docChg chg="undo redo custSel modSld">
      <pc:chgData name="Anthony MAUROY" userId="4f20f357-ad89-41d5-88b7-3a4d59b737d3" providerId="ADAL" clId="{65EC8F7D-2C15-4BDD-B8D9-4C36F0F5DF10}" dt="2026-05-12T11:53:23.190" v="197" actId="1038"/>
      <pc:docMkLst>
        <pc:docMk/>
      </pc:docMkLst>
      <pc:sldChg chg="modTransition">
        <pc:chgData name="Anthony MAUROY" userId="4f20f357-ad89-41d5-88b7-3a4d59b737d3" providerId="ADAL" clId="{65EC8F7D-2C15-4BDD-B8D9-4C36F0F5DF10}" dt="2026-05-12T11:52:10.788" v="179"/>
        <pc:sldMkLst>
          <pc:docMk/>
          <pc:sldMk cId="0" sldId="256"/>
        </pc:sldMkLst>
      </pc:sldChg>
      <pc:sldChg chg="addSp modSp mod modTransition modAnim">
        <pc:chgData name="Anthony MAUROY" userId="4f20f357-ad89-41d5-88b7-3a4d59b737d3" providerId="ADAL" clId="{65EC8F7D-2C15-4BDD-B8D9-4C36F0F5DF10}" dt="2026-05-12T11:52:10.788" v="179"/>
        <pc:sldMkLst>
          <pc:docMk/>
          <pc:sldMk cId="0" sldId="257"/>
        </pc:sldMkLst>
        <pc:spChg chg="mod">
          <ac:chgData name="Anthony MAUROY" userId="4f20f357-ad89-41d5-88b7-3a4d59b737d3" providerId="ADAL" clId="{65EC8F7D-2C15-4BDD-B8D9-4C36F0F5DF10}" dt="2026-05-12T11:43:17.343" v="27" actId="1076"/>
          <ac:spMkLst>
            <pc:docMk/>
            <pc:sldMk cId="0" sldId="257"/>
            <ac:spMk id="12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3:16.220" v="25" actId="14100"/>
          <ac:spMkLst>
            <pc:docMk/>
            <pc:sldMk cId="0" sldId="257"/>
            <ac:spMk id="14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2:51.757" v="22" actId="164"/>
          <ac:spMkLst>
            <pc:docMk/>
            <pc:sldMk cId="0" sldId="257"/>
            <ac:spMk id="15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2:34.728" v="20" actId="1076"/>
          <ac:spMkLst>
            <pc:docMk/>
            <pc:sldMk cId="0" sldId="257"/>
            <ac:spMk id="44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2:23.265" v="18" actId="1076"/>
          <ac:spMkLst>
            <pc:docMk/>
            <pc:sldMk cId="0" sldId="257"/>
            <ac:spMk id="58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2:51.757" v="22" actId="164"/>
          <ac:spMkLst>
            <pc:docMk/>
            <pc:sldMk cId="0" sldId="257"/>
            <ac:spMk id="60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2:26.601" v="19" actId="1076"/>
          <ac:spMkLst>
            <pc:docMk/>
            <pc:sldMk cId="0" sldId="257"/>
            <ac:spMk id="73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2:37.636" v="21" actId="1076"/>
          <ac:spMkLst>
            <pc:docMk/>
            <pc:sldMk cId="0" sldId="257"/>
            <ac:spMk id="79" creationId="{00000000-0000-0000-0000-000000000000}"/>
          </ac:spMkLst>
        </pc:spChg>
        <pc:grpChg chg="mod">
          <ac:chgData name="Anthony MAUROY" userId="4f20f357-ad89-41d5-88b7-3a4d59b737d3" providerId="ADAL" clId="{65EC8F7D-2C15-4BDD-B8D9-4C36F0F5DF10}" dt="2026-05-12T11:42:51.757" v="22" actId="164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Anthony MAUROY" userId="4f20f357-ad89-41d5-88b7-3a4d59b737d3" providerId="ADAL" clId="{65EC8F7D-2C15-4BDD-B8D9-4C36F0F5DF10}" dt="2026-05-12T11:43:26.532" v="32" actId="164"/>
          <ac:grpSpMkLst>
            <pc:docMk/>
            <pc:sldMk cId="0" sldId="257"/>
            <ac:grpSpMk id="5" creationId="{00000000-0000-0000-0000-000000000000}"/>
          </ac:grpSpMkLst>
        </pc:grpChg>
        <pc:grpChg chg="mod">
          <ac:chgData name="Anthony MAUROY" userId="4f20f357-ad89-41d5-88b7-3a4d59b737d3" providerId="ADAL" clId="{65EC8F7D-2C15-4BDD-B8D9-4C36F0F5DF10}" dt="2026-05-12T11:43:26.532" v="32" actId="164"/>
          <ac:grpSpMkLst>
            <pc:docMk/>
            <pc:sldMk cId="0" sldId="257"/>
            <ac:grpSpMk id="10" creationId="{00000000-0000-0000-0000-000000000000}"/>
          </ac:grpSpMkLst>
        </pc:grpChg>
        <pc:grpChg chg="add mod">
          <ac:chgData name="Anthony MAUROY" userId="4f20f357-ad89-41d5-88b7-3a4d59b737d3" providerId="ADAL" clId="{65EC8F7D-2C15-4BDD-B8D9-4C36F0F5DF10}" dt="2026-05-12T11:43:08.958" v="24" actId="1076"/>
          <ac:grpSpMkLst>
            <pc:docMk/>
            <pc:sldMk cId="0" sldId="257"/>
            <ac:grpSpMk id="81" creationId="{217687EC-BFF1-EA47-16B1-83C8729157A7}"/>
          </ac:grpSpMkLst>
        </pc:grpChg>
        <pc:grpChg chg="add mod">
          <ac:chgData name="Anthony MAUROY" userId="4f20f357-ad89-41d5-88b7-3a4d59b737d3" providerId="ADAL" clId="{65EC8F7D-2C15-4BDD-B8D9-4C36F0F5DF10}" dt="2026-05-12T11:43:26.532" v="32" actId="164"/>
          <ac:grpSpMkLst>
            <pc:docMk/>
            <pc:sldMk cId="0" sldId="257"/>
            <ac:grpSpMk id="82" creationId="{E72FE456-62A0-15A0-3D29-9BD0B91A84FA}"/>
          </ac:grpSpMkLst>
        </pc:grpChg>
      </pc:sldChg>
      <pc:sldChg chg="addSp delSp modSp mod modTransition modAnim">
        <pc:chgData name="Anthony MAUROY" userId="4f20f357-ad89-41d5-88b7-3a4d59b737d3" providerId="ADAL" clId="{65EC8F7D-2C15-4BDD-B8D9-4C36F0F5DF10}" dt="2026-05-12T11:53:23.190" v="197" actId="1038"/>
        <pc:sldMkLst>
          <pc:docMk/>
          <pc:sldMk cId="0" sldId="258"/>
        </pc:sldMkLst>
        <pc:spChg chg="mod">
          <ac:chgData name="Anthony MAUROY" userId="4f20f357-ad89-41d5-88b7-3a4d59b737d3" providerId="ADAL" clId="{65EC8F7D-2C15-4BDD-B8D9-4C36F0F5DF10}" dt="2026-05-12T11:43:42.644" v="39" actId="1038"/>
          <ac:spMkLst>
            <pc:docMk/>
            <pc:sldMk cId="0" sldId="258"/>
            <ac:spMk id="33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3:47.369" v="45" actId="1037"/>
          <ac:spMkLst>
            <pc:docMk/>
            <pc:sldMk cId="0" sldId="258"/>
            <ac:spMk id="34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3:45.223" v="42" actId="1037"/>
          <ac:spMkLst>
            <pc:docMk/>
            <pc:sldMk cId="0" sldId="258"/>
            <ac:spMk id="35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53:17.126" v="182" actId="14100"/>
          <ac:spMkLst>
            <pc:docMk/>
            <pc:sldMk cId="0" sldId="258"/>
            <ac:spMk id="56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53:23.190" v="197" actId="1038"/>
          <ac:spMkLst>
            <pc:docMk/>
            <pc:sldMk cId="0" sldId="258"/>
            <ac:spMk id="61" creationId="{00000000-0000-0000-0000-000000000000}"/>
          </ac:spMkLst>
        </pc:spChg>
        <pc:spChg chg="mod ord">
          <ac:chgData name="Anthony MAUROY" userId="4f20f357-ad89-41d5-88b7-3a4d59b737d3" providerId="ADAL" clId="{65EC8F7D-2C15-4BDD-B8D9-4C36F0F5DF10}" dt="2026-05-12T11:45:10.970" v="89" actId="122"/>
          <ac:spMkLst>
            <pc:docMk/>
            <pc:sldMk cId="0" sldId="258"/>
            <ac:spMk id="66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5:12.226" v="91" actId="165"/>
          <ac:spMkLst>
            <pc:docMk/>
            <pc:sldMk cId="0" sldId="258"/>
            <ac:spMk id="67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5:12.226" v="91" actId="165"/>
          <ac:spMkLst>
            <pc:docMk/>
            <pc:sldMk cId="0" sldId="258"/>
            <ac:spMk id="69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5:12.226" v="91" actId="165"/>
          <ac:spMkLst>
            <pc:docMk/>
            <pc:sldMk cId="0" sldId="258"/>
            <ac:spMk id="70" creationId="{00000000-0000-0000-0000-000000000000}"/>
          </ac:spMkLst>
        </pc:spChg>
        <pc:spChg chg="mod ord">
          <ac:chgData name="Anthony MAUROY" userId="4f20f357-ad89-41d5-88b7-3a4d59b737d3" providerId="ADAL" clId="{65EC8F7D-2C15-4BDD-B8D9-4C36F0F5DF10}" dt="2026-05-12T11:45:18.596" v="100"/>
          <ac:spMkLst>
            <pc:docMk/>
            <pc:sldMk cId="0" sldId="258"/>
            <ac:spMk id="72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5:12.226" v="91" actId="165"/>
          <ac:spMkLst>
            <pc:docMk/>
            <pc:sldMk cId="0" sldId="258"/>
            <ac:spMk id="73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5:12.226" v="91" actId="165"/>
          <ac:spMkLst>
            <pc:docMk/>
            <pc:sldMk cId="0" sldId="258"/>
            <ac:spMk id="75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5:12.226" v="91" actId="165"/>
          <ac:spMkLst>
            <pc:docMk/>
            <pc:sldMk cId="0" sldId="258"/>
            <ac:spMk id="76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5:12.226" v="91" actId="165"/>
          <ac:spMkLst>
            <pc:docMk/>
            <pc:sldMk cId="0" sldId="258"/>
            <ac:spMk id="77" creationId="{00000000-0000-0000-0000-000000000000}"/>
          </ac:spMkLst>
        </pc:spChg>
        <pc:spChg chg="mod topLvl">
          <ac:chgData name="Anthony MAUROY" userId="4f20f357-ad89-41d5-88b7-3a4d59b737d3" providerId="ADAL" clId="{65EC8F7D-2C15-4BDD-B8D9-4C36F0F5DF10}" dt="2026-05-12T11:45:12.226" v="91" actId="165"/>
          <ac:spMkLst>
            <pc:docMk/>
            <pc:sldMk cId="0" sldId="258"/>
            <ac:spMk id="78" creationId="{00000000-0000-0000-0000-000000000000}"/>
          </ac:spMkLst>
        </pc:spChg>
        <pc:spChg chg="mod topLvl">
          <ac:chgData name="Anthony MAUROY" userId="4f20f357-ad89-41d5-88b7-3a4d59b737d3" providerId="ADAL" clId="{65EC8F7D-2C15-4BDD-B8D9-4C36F0F5DF10}" dt="2026-05-12T11:45:12.226" v="91" actId="165"/>
          <ac:spMkLst>
            <pc:docMk/>
            <pc:sldMk cId="0" sldId="258"/>
            <ac:spMk id="80" creationId="{00000000-0000-0000-0000-000000000000}"/>
          </ac:spMkLst>
        </pc:spChg>
        <pc:grpChg chg="mod">
          <ac:chgData name="Anthony MAUROY" userId="4f20f357-ad89-41d5-88b7-3a4d59b737d3" providerId="ADAL" clId="{65EC8F7D-2C15-4BDD-B8D9-4C36F0F5DF10}" dt="2026-05-12T11:43:50.740" v="46" actId="1076"/>
          <ac:grpSpMkLst>
            <pc:docMk/>
            <pc:sldMk cId="0" sldId="258"/>
            <ac:grpSpMk id="32" creationId="{00000000-0000-0000-0000-000000000000}"/>
          </ac:grpSpMkLst>
        </pc:grpChg>
        <pc:grpChg chg="mod ord">
          <ac:chgData name="Anthony MAUROY" userId="4f20f357-ad89-41d5-88b7-3a4d59b737d3" providerId="ADAL" clId="{65EC8F7D-2C15-4BDD-B8D9-4C36F0F5DF10}" dt="2026-05-12T11:45:20.770" v="102" actId="1076"/>
          <ac:grpSpMkLst>
            <pc:docMk/>
            <pc:sldMk cId="0" sldId="258"/>
            <ac:grpSpMk id="64" creationId="{00000000-0000-0000-0000-000000000000}"/>
          </ac:grpSpMkLst>
        </pc:grpChg>
        <pc:grpChg chg="ord">
          <ac:chgData name="Anthony MAUROY" userId="4f20f357-ad89-41d5-88b7-3a4d59b737d3" providerId="ADAL" clId="{65EC8F7D-2C15-4BDD-B8D9-4C36F0F5DF10}" dt="2026-05-12T11:45:11.387" v="90" actId="166"/>
          <ac:grpSpMkLst>
            <pc:docMk/>
            <pc:sldMk cId="0" sldId="258"/>
            <ac:grpSpMk id="65" creationId="{00000000-0000-0000-0000-000000000000}"/>
          </ac:grpSpMkLst>
        </pc:grpChg>
      </pc:sldChg>
      <pc:sldChg chg="modSp mod modTransition modAnim">
        <pc:chgData name="Anthony MAUROY" userId="4f20f357-ad89-41d5-88b7-3a4d59b737d3" providerId="ADAL" clId="{65EC8F7D-2C15-4BDD-B8D9-4C36F0F5DF10}" dt="2026-05-12T11:52:10.788" v="179"/>
        <pc:sldMkLst>
          <pc:docMk/>
          <pc:sldMk cId="0" sldId="259"/>
        </pc:sldMkLst>
        <pc:spChg chg="mod">
          <ac:chgData name="Anthony MAUROY" userId="4f20f357-ad89-41d5-88b7-3a4d59b737d3" providerId="ADAL" clId="{65EC8F7D-2C15-4BDD-B8D9-4C36F0F5DF10}" dt="2026-05-12T11:45:32.559" v="103" actId="1076"/>
          <ac:spMkLst>
            <pc:docMk/>
            <pc:sldMk cId="0" sldId="259"/>
            <ac:spMk id="19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5:35.458" v="104" actId="1076"/>
          <ac:spMkLst>
            <pc:docMk/>
            <pc:sldMk cId="0" sldId="259"/>
            <ac:spMk id="28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5:47.965" v="105" actId="1076"/>
          <ac:spMkLst>
            <pc:docMk/>
            <pc:sldMk cId="0" sldId="259"/>
            <ac:spMk id="58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5:52.130" v="106" actId="1076"/>
          <ac:spMkLst>
            <pc:docMk/>
            <pc:sldMk cId="0" sldId="259"/>
            <ac:spMk id="65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6:33.640" v="119" actId="1076"/>
          <ac:spMkLst>
            <pc:docMk/>
            <pc:sldMk cId="0" sldId="259"/>
            <ac:spMk id="70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6:30.102" v="118" actId="1076"/>
          <ac:spMkLst>
            <pc:docMk/>
            <pc:sldMk cId="0" sldId="259"/>
            <ac:spMk id="73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6:26.439" v="117" actId="1076"/>
          <ac:spMkLst>
            <pc:docMk/>
            <pc:sldMk cId="0" sldId="259"/>
            <ac:spMk id="78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6:23.680" v="116" actId="1076"/>
          <ac:spMkLst>
            <pc:docMk/>
            <pc:sldMk cId="0" sldId="259"/>
            <ac:spMk id="81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5:56.256" v="107" actId="1076"/>
          <ac:spMkLst>
            <pc:docMk/>
            <pc:sldMk cId="0" sldId="259"/>
            <ac:spMk id="92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6:02.879" v="109" actId="1076"/>
          <ac:spMkLst>
            <pc:docMk/>
            <pc:sldMk cId="0" sldId="259"/>
            <ac:spMk id="97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6:11.548" v="113" actId="1076"/>
          <ac:spMkLst>
            <pc:docMk/>
            <pc:sldMk cId="0" sldId="259"/>
            <ac:spMk id="101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6:17.538" v="114" actId="1076"/>
          <ac:spMkLst>
            <pc:docMk/>
            <pc:sldMk cId="0" sldId="259"/>
            <ac:spMk id="102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6:19.926" v="115" actId="1076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6:05.147" v="110" actId="1076"/>
          <ac:spMkLst>
            <pc:docMk/>
            <pc:sldMk cId="0" sldId="259"/>
            <ac:spMk id="110" creationId="{00000000-0000-0000-0000-000000000000}"/>
          </ac:spMkLst>
        </pc:spChg>
        <pc:spChg chg="mod">
          <ac:chgData name="Anthony MAUROY" userId="4f20f357-ad89-41d5-88b7-3a4d59b737d3" providerId="ADAL" clId="{65EC8F7D-2C15-4BDD-B8D9-4C36F0F5DF10}" dt="2026-05-12T11:46:07.999" v="111" actId="1076"/>
          <ac:spMkLst>
            <pc:docMk/>
            <pc:sldMk cId="0" sldId="259"/>
            <ac:spMk id="113" creationId="{00000000-0000-0000-0000-000000000000}"/>
          </ac:spMkLst>
        </pc:spChg>
      </pc:sldChg>
      <pc:sldChg chg="modTransition">
        <pc:chgData name="Anthony MAUROY" userId="4f20f357-ad89-41d5-88b7-3a4d59b737d3" providerId="ADAL" clId="{65EC8F7D-2C15-4BDD-B8D9-4C36F0F5DF10}" dt="2026-05-12T11:52:10.788" v="179"/>
        <pc:sldMkLst>
          <pc:docMk/>
          <pc:sldMk cId="0" sldId="260"/>
        </pc:sldMkLst>
      </pc:sldChg>
    </pc:docChg>
  </pc:docChgLst>
  <pc:docChgLst>
    <pc:chgData name="Anthony MAUROY" userId="4f20f357-ad89-41d5-88b7-3a4d59b737d3" providerId="ADAL" clId="{874EE9F8-AA98-4266-9AA5-AEFE938E5F4C}"/>
    <pc:docChg chg="modSld">
      <pc:chgData name="Anthony MAUROY" userId="4f20f357-ad89-41d5-88b7-3a4d59b737d3" providerId="ADAL" clId="{874EE9F8-AA98-4266-9AA5-AEFE938E5F4C}" dt="2026-05-27T21:45:32.703" v="30" actId="113"/>
      <pc:docMkLst>
        <pc:docMk/>
      </pc:docMkLst>
      <pc:sldChg chg="addSp modSp mod">
        <pc:chgData name="Anthony MAUROY" userId="4f20f357-ad89-41d5-88b7-3a4d59b737d3" providerId="ADAL" clId="{874EE9F8-AA98-4266-9AA5-AEFE938E5F4C}" dt="2026-05-27T21:45:32.703" v="30" actId="113"/>
        <pc:sldMkLst>
          <pc:docMk/>
          <pc:sldMk cId="0" sldId="260"/>
        </pc:sldMkLst>
        <pc:spChg chg="mod">
          <ac:chgData name="Anthony MAUROY" userId="4f20f357-ad89-41d5-88b7-3a4d59b737d3" providerId="ADAL" clId="{874EE9F8-AA98-4266-9AA5-AEFE938E5F4C}" dt="2026-05-27T21:43:53.165" v="6" actId="1076"/>
          <ac:spMkLst>
            <pc:docMk/>
            <pc:sldMk cId="0" sldId="260"/>
            <ac:spMk id="11" creationId="{00000000-0000-0000-0000-000000000000}"/>
          </ac:spMkLst>
        </pc:spChg>
        <pc:spChg chg="mod">
          <ac:chgData name="Anthony MAUROY" userId="4f20f357-ad89-41d5-88b7-3a4d59b737d3" providerId="ADAL" clId="{874EE9F8-AA98-4266-9AA5-AEFE938E5F4C}" dt="2026-05-27T21:43:48.007" v="5" actId="20577"/>
          <ac:spMkLst>
            <pc:docMk/>
            <pc:sldMk cId="0" sldId="260"/>
            <ac:spMk id="13" creationId="{00000000-0000-0000-0000-000000000000}"/>
          </ac:spMkLst>
        </pc:spChg>
        <pc:spChg chg="add mod">
          <ac:chgData name="Anthony MAUROY" userId="4f20f357-ad89-41d5-88b7-3a4d59b737d3" providerId="ADAL" clId="{874EE9F8-AA98-4266-9AA5-AEFE938E5F4C}" dt="2026-05-27T21:45:32.703" v="30" actId="113"/>
          <ac:spMkLst>
            <pc:docMk/>
            <pc:sldMk cId="0" sldId="260"/>
            <ac:spMk id="20" creationId="{29705660-0577-92EA-0FF8-C8C6B97BA113}"/>
          </ac:spMkLst>
        </pc:spChg>
        <pc:picChg chg="add mod">
          <ac:chgData name="Anthony MAUROY" userId="4f20f357-ad89-41d5-88b7-3a4d59b737d3" providerId="ADAL" clId="{874EE9F8-AA98-4266-9AA5-AEFE938E5F4C}" dt="2026-05-27T21:45:24.077" v="28" actId="1076"/>
          <ac:picMkLst>
            <pc:docMk/>
            <pc:sldMk cId="0" sldId="260"/>
            <ac:picMk id="19" creationId="{2A7912D3-FB40-1EA2-7391-7CBB78539F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svg"/><Relationship Id="rId5" Type="http://schemas.openxmlformats.org/officeDocument/2006/relationships/image" Target="../media/image9.jpeg"/><Relationship Id="rId10" Type="http://schemas.openxmlformats.org/officeDocument/2006/relationships/image" Target="../media/image14.svg"/><Relationship Id="rId4" Type="http://schemas.openxmlformats.org/officeDocument/2006/relationships/image" Target="../media/image8.jpe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3.svg"/><Relationship Id="rId7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4863"/>
            <a:ext cx="18288000" cy="1584524"/>
            <a:chOff x="0" y="0"/>
            <a:chExt cx="2854277" cy="2473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4277" cy="247303"/>
            </a:xfrm>
            <a:custGeom>
              <a:avLst/>
              <a:gdLst/>
              <a:ahLst/>
              <a:cxnLst/>
              <a:rect l="l" t="t" r="r" b="b"/>
              <a:pathLst>
                <a:path w="2854277" h="247303">
                  <a:moveTo>
                    <a:pt x="0" y="0"/>
                  </a:moveTo>
                  <a:lnTo>
                    <a:pt x="2854277" y="0"/>
                  </a:lnTo>
                  <a:lnTo>
                    <a:pt x="2854277" y="247303"/>
                  </a:lnTo>
                  <a:lnTo>
                    <a:pt x="0" y="247303"/>
                  </a:lnTo>
                  <a:close/>
                </a:path>
              </a:pathLst>
            </a:custGeom>
            <a:solidFill>
              <a:srgbClr val="483C59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54277" cy="285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33212" y="8916680"/>
            <a:ext cx="4677540" cy="1297537"/>
          </a:xfrm>
          <a:custGeom>
            <a:avLst/>
            <a:gdLst/>
            <a:ahLst/>
            <a:cxnLst/>
            <a:rect l="l" t="t" r="r" b="b"/>
            <a:pathLst>
              <a:path w="4677540" h="1297537">
                <a:moveTo>
                  <a:pt x="0" y="0"/>
                </a:moveTo>
                <a:lnTo>
                  <a:pt x="4677539" y="0"/>
                </a:lnTo>
                <a:lnTo>
                  <a:pt x="4677539" y="1297536"/>
                </a:lnTo>
                <a:lnTo>
                  <a:pt x="0" y="1297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6" name="Group 6"/>
          <p:cNvGrpSpPr/>
          <p:nvPr/>
        </p:nvGrpSpPr>
        <p:grpSpPr>
          <a:xfrm>
            <a:off x="0" y="8650088"/>
            <a:ext cx="18287993" cy="104775"/>
            <a:chOff x="0" y="0"/>
            <a:chExt cx="24383991" cy="139700"/>
          </a:xfrm>
        </p:grpSpPr>
        <p:sp>
          <p:nvSpPr>
            <p:cNvPr id="7" name="AutoShape 7"/>
            <p:cNvSpPr/>
            <p:nvPr/>
          </p:nvSpPr>
          <p:spPr>
            <a:xfrm>
              <a:off x="0" y="69850"/>
              <a:ext cx="9397527" cy="0"/>
            </a:xfrm>
            <a:prstGeom prst="line">
              <a:avLst/>
            </a:prstGeom>
            <a:ln w="139700" cap="flat">
              <a:gradFill>
                <a:gsLst>
                  <a:gs pos="0">
                    <a:srgbClr val="27DAB8">
                      <a:alpha val="100000"/>
                    </a:srgbClr>
                  </a:gs>
                  <a:gs pos="50000">
                    <a:srgbClr val="27DAB8">
                      <a:alpha val="100000"/>
                    </a:srgbClr>
                  </a:gs>
                  <a:gs pos="100000">
                    <a:srgbClr val="B4D435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4986464" y="69850"/>
              <a:ext cx="9397527" cy="0"/>
            </a:xfrm>
            <a:prstGeom prst="line">
              <a:avLst/>
            </a:prstGeom>
            <a:ln w="139700" cap="flat">
              <a:gradFill>
                <a:gsLst>
                  <a:gs pos="0">
                    <a:srgbClr val="B4D435">
                      <a:alpha val="100000"/>
                    </a:srgbClr>
                  </a:gs>
                  <a:gs pos="50000">
                    <a:srgbClr val="27DAB8">
                      <a:alpha val="100000"/>
                    </a:srgbClr>
                  </a:gs>
                  <a:gs pos="100000">
                    <a:srgbClr val="27DAB8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9" name="AutoShape 9"/>
            <p:cNvSpPr/>
            <p:nvPr/>
          </p:nvSpPr>
          <p:spPr>
            <a:xfrm>
              <a:off x="8848039" y="69850"/>
              <a:ext cx="6669825" cy="0"/>
            </a:xfrm>
            <a:prstGeom prst="line">
              <a:avLst/>
            </a:prstGeom>
            <a:ln w="139700" cap="flat">
              <a:solidFill>
                <a:srgbClr val="B4D43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529899" y="8977844"/>
            <a:ext cx="3682921" cy="1198411"/>
          </a:xfrm>
          <a:custGeom>
            <a:avLst/>
            <a:gdLst/>
            <a:ahLst/>
            <a:cxnLst/>
            <a:rect l="l" t="t" r="r" b="b"/>
            <a:pathLst>
              <a:path w="3682921" h="1198411">
                <a:moveTo>
                  <a:pt x="0" y="0"/>
                </a:moveTo>
                <a:lnTo>
                  <a:pt x="3682921" y="0"/>
                </a:lnTo>
                <a:lnTo>
                  <a:pt x="3682921" y="1198410"/>
                </a:lnTo>
                <a:lnTo>
                  <a:pt x="0" y="1198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>
          <a:xfrm>
            <a:off x="7899927" y="6613208"/>
            <a:ext cx="2291890" cy="1253926"/>
          </a:xfrm>
          <a:custGeom>
            <a:avLst/>
            <a:gdLst/>
            <a:ahLst/>
            <a:cxnLst/>
            <a:rect l="l" t="t" r="r" b="b"/>
            <a:pathLst>
              <a:path w="2291890" h="1253926">
                <a:moveTo>
                  <a:pt x="0" y="0"/>
                </a:moveTo>
                <a:lnTo>
                  <a:pt x="2291891" y="0"/>
                </a:lnTo>
                <a:lnTo>
                  <a:pt x="2291891" y="1253926"/>
                </a:lnTo>
                <a:lnTo>
                  <a:pt x="0" y="12539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67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2" name="Freeform 12"/>
          <p:cNvSpPr/>
          <p:nvPr/>
        </p:nvSpPr>
        <p:spPr>
          <a:xfrm>
            <a:off x="12950975" y="9063431"/>
            <a:ext cx="1406201" cy="491723"/>
          </a:xfrm>
          <a:custGeom>
            <a:avLst/>
            <a:gdLst/>
            <a:ahLst/>
            <a:cxnLst/>
            <a:rect l="l" t="t" r="r" b="b"/>
            <a:pathLst>
              <a:path w="1406201" h="491723">
                <a:moveTo>
                  <a:pt x="0" y="0"/>
                </a:moveTo>
                <a:lnTo>
                  <a:pt x="1406202" y="0"/>
                </a:lnTo>
                <a:lnTo>
                  <a:pt x="1406202" y="491722"/>
                </a:lnTo>
                <a:lnTo>
                  <a:pt x="0" y="491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10129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3" name="TextBox 13"/>
          <p:cNvSpPr txBox="1"/>
          <p:nvPr/>
        </p:nvSpPr>
        <p:spPr>
          <a:xfrm>
            <a:off x="1365610" y="3860483"/>
            <a:ext cx="15360524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i="1">
                <a:solidFill>
                  <a:srgbClr val="483C59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Anthony Mauroy*, Justine Gaugue, Sarah Galdiolo</a:t>
            </a:r>
          </a:p>
          <a:p>
            <a:pPr algn="ctr">
              <a:lnSpc>
                <a:spcPts val="4200"/>
              </a:lnSpc>
            </a:pPr>
            <a:endParaRPr lang="en-US" sz="3000" i="1">
              <a:solidFill>
                <a:srgbClr val="483C59"/>
              </a:solidFill>
              <a:latin typeface="Clear Sans Italics"/>
              <a:ea typeface="Clear Sans Italics"/>
              <a:cs typeface="Clear Sans Italics"/>
              <a:sym typeface="Clear Sans Italics"/>
            </a:endParaRPr>
          </a:p>
          <a:p>
            <a:pPr algn="ctr">
              <a:lnSpc>
                <a:spcPts val="4200"/>
              </a:lnSpc>
            </a:pPr>
            <a:r>
              <a:rPr lang="en-US" sz="3000" i="1">
                <a:solidFill>
                  <a:srgbClr val="483C59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*Postdoctoral Researcher, Senior Teaching Assistant at the University of Mons, Belgium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i="1">
                <a:solidFill>
                  <a:srgbClr val="483C59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anthony.mauroy@umons.ac.be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387987" y="9595191"/>
            <a:ext cx="1969189" cy="397776"/>
          </a:xfrm>
          <a:custGeom>
            <a:avLst/>
            <a:gdLst/>
            <a:ahLst/>
            <a:cxnLst/>
            <a:rect l="l" t="t" r="r" b="b"/>
            <a:pathLst>
              <a:path w="1969189" h="397776">
                <a:moveTo>
                  <a:pt x="0" y="0"/>
                </a:moveTo>
                <a:lnTo>
                  <a:pt x="1969190" y="0"/>
                </a:lnTo>
                <a:lnTo>
                  <a:pt x="1969190" y="397776"/>
                </a:lnTo>
                <a:lnTo>
                  <a:pt x="0" y="3977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15" name="Group 15"/>
          <p:cNvGrpSpPr/>
          <p:nvPr/>
        </p:nvGrpSpPr>
        <p:grpSpPr>
          <a:xfrm>
            <a:off x="14529899" y="8977844"/>
            <a:ext cx="47625" cy="1138564"/>
            <a:chOff x="0" y="0"/>
            <a:chExt cx="7433" cy="1777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33" cy="177700"/>
            </a:xfrm>
            <a:custGeom>
              <a:avLst/>
              <a:gdLst/>
              <a:ahLst/>
              <a:cxnLst/>
              <a:rect l="l" t="t" r="r" b="b"/>
              <a:pathLst>
                <a:path w="7433" h="177700">
                  <a:moveTo>
                    <a:pt x="0" y="0"/>
                  </a:moveTo>
                  <a:lnTo>
                    <a:pt x="7433" y="0"/>
                  </a:lnTo>
                  <a:lnTo>
                    <a:pt x="7433" y="177700"/>
                  </a:lnTo>
                  <a:lnTo>
                    <a:pt x="0" y="177700"/>
                  </a:lnTo>
                  <a:close/>
                </a:path>
              </a:pathLst>
            </a:custGeom>
            <a:solidFill>
              <a:srgbClr val="FFF9F3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33" cy="215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65610" y="1111904"/>
            <a:ext cx="15360524" cy="245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483C59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Association between parents’ empathic accuracy 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483C59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in dyadic and triadic interactions 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483C59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and family shared time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e 81">
            <a:extLst>
              <a:ext uri="{FF2B5EF4-FFF2-40B4-BE49-F238E27FC236}">
                <a16:creationId xmlns:a16="http://schemas.microsoft.com/office/drawing/2014/main" id="{E72FE456-62A0-15A0-3D29-9BD0B91A84FA}"/>
              </a:ext>
            </a:extLst>
          </p:cNvPr>
          <p:cNvGrpSpPr/>
          <p:nvPr/>
        </p:nvGrpSpPr>
        <p:grpSpPr>
          <a:xfrm>
            <a:off x="8975120" y="803849"/>
            <a:ext cx="11320151" cy="2793355"/>
            <a:chOff x="8975120" y="803849"/>
            <a:chExt cx="11320151" cy="2793355"/>
          </a:xfrm>
        </p:grpSpPr>
        <p:grpSp>
          <p:nvGrpSpPr>
            <p:cNvPr id="5" name="Group 5"/>
            <p:cNvGrpSpPr/>
            <p:nvPr/>
          </p:nvGrpSpPr>
          <p:grpSpPr>
            <a:xfrm>
              <a:off x="9685971" y="803849"/>
              <a:ext cx="10609300" cy="1122298"/>
              <a:chOff x="0" y="0"/>
              <a:chExt cx="14145734" cy="1496397"/>
            </a:xfrm>
          </p:grpSpPr>
          <p:grpSp>
            <p:nvGrpSpPr>
              <p:cNvPr id="6" name="Group 6"/>
              <p:cNvGrpSpPr/>
              <p:nvPr/>
            </p:nvGrpSpPr>
            <p:grpSpPr>
              <a:xfrm>
                <a:off x="0" y="0"/>
                <a:ext cx="14145734" cy="1496397"/>
                <a:chOff x="0" y="0"/>
                <a:chExt cx="3961834" cy="419100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0"/>
                  <a:ext cx="3961834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834" h="419100">
                      <a:moveTo>
                        <a:pt x="0" y="0"/>
                      </a:moveTo>
                      <a:lnTo>
                        <a:pt x="3672060" y="0"/>
                      </a:lnTo>
                      <a:cubicBezTo>
                        <a:pt x="3866903" y="0"/>
                        <a:pt x="3961834" y="93819"/>
                        <a:pt x="3961834" y="209550"/>
                      </a:cubicBezTo>
                      <a:cubicBezTo>
                        <a:pt x="3961834" y="325281"/>
                        <a:pt x="3866903" y="419100"/>
                        <a:pt x="3672060" y="419100"/>
                      </a:cubicBezTo>
                      <a:lnTo>
                        <a:pt x="0" y="419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B2C6"/>
                </a:solidFill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25400" y="-38100"/>
                  <a:ext cx="3733234" cy="457200"/>
                </a:xfrm>
                <a:prstGeom prst="rect">
                  <a:avLst/>
                </a:prstGeom>
              </p:spPr>
              <p:txBody>
                <a:bodyPr lIns="44725" tIns="44725" rIns="44725" bIns="44725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9" name="TextBox 9"/>
              <p:cNvSpPr txBox="1"/>
              <p:nvPr/>
            </p:nvSpPr>
            <p:spPr>
              <a:xfrm>
                <a:off x="4099456" y="219255"/>
                <a:ext cx="3155343" cy="10851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853"/>
                  </a:lnSpc>
                </a:pPr>
                <a:r>
                  <a:rPr lang="en-US" sz="4895" dirty="0">
                    <a:solidFill>
                      <a:srgbClr val="483C59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Thoughts</a:t>
                </a: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8975120" y="2372879"/>
              <a:ext cx="11104170" cy="1224325"/>
              <a:chOff x="0" y="-136036"/>
              <a:chExt cx="14805560" cy="1632433"/>
            </a:xfrm>
          </p:grpSpPr>
          <p:grpSp>
            <p:nvGrpSpPr>
              <p:cNvPr id="11" name="Group 11"/>
              <p:cNvGrpSpPr/>
              <p:nvPr/>
            </p:nvGrpSpPr>
            <p:grpSpPr>
              <a:xfrm>
                <a:off x="0" y="-136036"/>
                <a:ext cx="14805560" cy="1632433"/>
                <a:chOff x="0" y="-38100"/>
                <a:chExt cx="4146633" cy="457200"/>
              </a:xfrm>
            </p:grpSpPr>
            <p:sp>
              <p:nvSpPr>
                <p:cNvPr id="12" name="Freeform 12"/>
                <p:cNvSpPr/>
                <p:nvPr/>
              </p:nvSpPr>
              <p:spPr>
                <a:xfrm>
                  <a:off x="0" y="0"/>
                  <a:ext cx="4146633" cy="41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6633" h="419100">
                      <a:moveTo>
                        <a:pt x="0" y="0"/>
                      </a:moveTo>
                      <a:lnTo>
                        <a:pt x="3852573" y="0"/>
                      </a:lnTo>
                      <a:cubicBezTo>
                        <a:pt x="4051701" y="0"/>
                        <a:pt x="4146633" y="93819"/>
                        <a:pt x="4146633" y="209550"/>
                      </a:cubicBezTo>
                      <a:cubicBezTo>
                        <a:pt x="4146633" y="325281"/>
                        <a:pt x="4051701" y="419100"/>
                        <a:pt x="3852573" y="419100"/>
                      </a:cubicBezTo>
                      <a:lnTo>
                        <a:pt x="0" y="4191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B2C6"/>
                </a:solidFill>
              </p:spPr>
              <p:txBody>
                <a:bodyPr/>
                <a:lstStyle/>
                <a:p>
                  <a:endParaRPr lang="fr-BE"/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25400" y="-38100"/>
                  <a:ext cx="3918032" cy="457200"/>
                </a:xfrm>
                <a:prstGeom prst="rect">
                  <a:avLst/>
                </a:prstGeom>
              </p:spPr>
              <p:txBody>
                <a:bodyPr lIns="44725" tIns="44725" rIns="44725" bIns="44725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14" name="TextBox 14"/>
              <p:cNvSpPr txBox="1"/>
              <p:nvPr/>
            </p:nvSpPr>
            <p:spPr>
              <a:xfrm>
                <a:off x="4634527" y="219255"/>
                <a:ext cx="3424787" cy="112971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6853"/>
                  </a:lnSpc>
                </a:pPr>
                <a:r>
                  <a:rPr lang="en-US" sz="4895" dirty="0">
                    <a:solidFill>
                      <a:srgbClr val="483C59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Feelings</a:t>
                </a: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0" y="9819897"/>
            <a:ext cx="18288000" cy="467103"/>
            <a:chOff x="0" y="0"/>
            <a:chExt cx="2854277" cy="7290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54277" cy="72903"/>
            </a:xfrm>
            <a:custGeom>
              <a:avLst/>
              <a:gdLst/>
              <a:ahLst/>
              <a:cxnLst/>
              <a:rect l="l" t="t" r="r" b="b"/>
              <a:pathLst>
                <a:path w="2854277" h="72903">
                  <a:moveTo>
                    <a:pt x="0" y="0"/>
                  </a:moveTo>
                  <a:lnTo>
                    <a:pt x="2854277" y="0"/>
                  </a:lnTo>
                  <a:lnTo>
                    <a:pt x="2854277" y="72903"/>
                  </a:lnTo>
                  <a:lnTo>
                    <a:pt x="0" y="72903"/>
                  </a:lnTo>
                  <a:close/>
                </a:path>
              </a:pathLst>
            </a:custGeom>
            <a:solidFill>
              <a:srgbClr val="483C59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854277" cy="111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0" y="9819897"/>
            <a:ext cx="18288000" cy="467103"/>
            <a:chOff x="0" y="0"/>
            <a:chExt cx="2854277" cy="7290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854277" cy="72903"/>
            </a:xfrm>
            <a:custGeom>
              <a:avLst/>
              <a:gdLst/>
              <a:ahLst/>
              <a:cxnLst/>
              <a:rect l="l" t="t" r="r" b="b"/>
              <a:pathLst>
                <a:path w="2854277" h="72903">
                  <a:moveTo>
                    <a:pt x="0" y="0"/>
                  </a:moveTo>
                  <a:lnTo>
                    <a:pt x="2854277" y="0"/>
                  </a:lnTo>
                  <a:lnTo>
                    <a:pt x="2854277" y="72903"/>
                  </a:lnTo>
                  <a:lnTo>
                    <a:pt x="0" y="72903"/>
                  </a:lnTo>
                  <a:close/>
                </a:path>
              </a:pathLst>
            </a:custGeom>
            <a:solidFill>
              <a:srgbClr val="483C59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854277" cy="111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0" y="9715122"/>
            <a:ext cx="18287993" cy="104775"/>
            <a:chOff x="0" y="0"/>
            <a:chExt cx="24383991" cy="139700"/>
          </a:xfrm>
        </p:grpSpPr>
        <p:sp>
          <p:nvSpPr>
            <p:cNvPr id="23" name="AutoShape 23"/>
            <p:cNvSpPr/>
            <p:nvPr/>
          </p:nvSpPr>
          <p:spPr>
            <a:xfrm>
              <a:off x="0" y="69850"/>
              <a:ext cx="9397527" cy="0"/>
            </a:xfrm>
            <a:prstGeom prst="line">
              <a:avLst/>
            </a:prstGeom>
            <a:ln w="139700" cap="flat">
              <a:gradFill>
                <a:gsLst>
                  <a:gs pos="0">
                    <a:srgbClr val="27DAB8">
                      <a:alpha val="100000"/>
                    </a:srgbClr>
                  </a:gs>
                  <a:gs pos="50000">
                    <a:srgbClr val="27DAB8">
                      <a:alpha val="100000"/>
                    </a:srgbClr>
                  </a:gs>
                  <a:gs pos="100000">
                    <a:srgbClr val="B4D435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14986464" y="69850"/>
              <a:ext cx="9397527" cy="0"/>
            </a:xfrm>
            <a:prstGeom prst="line">
              <a:avLst/>
            </a:prstGeom>
            <a:ln w="139700" cap="flat">
              <a:gradFill>
                <a:gsLst>
                  <a:gs pos="0">
                    <a:srgbClr val="B4D435">
                      <a:alpha val="100000"/>
                    </a:srgbClr>
                  </a:gs>
                  <a:gs pos="50000">
                    <a:srgbClr val="27DAB8">
                      <a:alpha val="100000"/>
                    </a:srgbClr>
                  </a:gs>
                  <a:gs pos="100000">
                    <a:srgbClr val="27DAB8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8848039" y="69850"/>
              <a:ext cx="6669825" cy="0"/>
            </a:xfrm>
            <a:prstGeom prst="line">
              <a:avLst/>
            </a:prstGeom>
            <a:ln w="139700" cap="flat">
              <a:solidFill>
                <a:srgbClr val="B4D43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197037" y="4536012"/>
            <a:ext cx="12747066" cy="1407265"/>
            <a:chOff x="0" y="0"/>
            <a:chExt cx="16996088" cy="1876354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6996088" cy="1876354"/>
              <a:chOff x="0" y="0"/>
              <a:chExt cx="7013602" cy="77429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7013602" cy="774296"/>
              </a:xfrm>
              <a:custGeom>
                <a:avLst/>
                <a:gdLst/>
                <a:ahLst/>
                <a:cxnLst/>
                <a:rect l="l" t="t" r="r" b="b"/>
                <a:pathLst>
                  <a:path w="7013602" h="774296">
                    <a:moveTo>
                      <a:pt x="11388" y="0"/>
                    </a:moveTo>
                    <a:lnTo>
                      <a:pt x="6653058" y="0"/>
                    </a:lnTo>
                    <a:cubicBezTo>
                      <a:pt x="6918671" y="0"/>
                      <a:pt x="7013602" y="173332"/>
                      <a:pt x="7013602" y="387148"/>
                    </a:cubicBezTo>
                    <a:cubicBezTo>
                      <a:pt x="7013602" y="600964"/>
                      <a:pt x="6918671" y="774296"/>
                      <a:pt x="6653058" y="774296"/>
                    </a:cubicBezTo>
                    <a:lnTo>
                      <a:pt x="11388" y="774296"/>
                    </a:lnTo>
                    <a:cubicBezTo>
                      <a:pt x="5098" y="774296"/>
                      <a:pt x="0" y="769197"/>
                      <a:pt x="0" y="762908"/>
                    </a:cubicBezTo>
                    <a:lnTo>
                      <a:pt x="0" y="11388"/>
                    </a:lnTo>
                    <a:cubicBezTo>
                      <a:pt x="0" y="5098"/>
                      <a:pt x="5098" y="0"/>
                      <a:pt x="11388" y="0"/>
                    </a:cubicBezTo>
                    <a:close/>
                  </a:path>
                </a:pathLst>
              </a:custGeom>
              <a:solidFill>
                <a:srgbClr val="BAB2C6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25400" y="-38100"/>
                <a:ext cx="6785002" cy="812396"/>
              </a:xfrm>
              <a:prstGeom prst="rect">
                <a:avLst/>
              </a:prstGeom>
            </p:spPr>
            <p:txBody>
              <a:bodyPr lIns="44725" tIns="44725" rIns="44725" bIns="44725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564441">
              <a:off x="3951948" y="174208"/>
              <a:ext cx="901483" cy="1527937"/>
            </a:xfrm>
            <a:custGeom>
              <a:avLst/>
              <a:gdLst/>
              <a:ahLst/>
              <a:cxnLst/>
              <a:rect l="l" t="t" r="r" b="b"/>
              <a:pathLst>
                <a:path w="901483" h="1527937">
                  <a:moveTo>
                    <a:pt x="0" y="0"/>
                  </a:moveTo>
                  <a:lnTo>
                    <a:pt x="901483" y="0"/>
                  </a:lnTo>
                  <a:lnTo>
                    <a:pt x="901483" y="1527938"/>
                  </a:lnTo>
                  <a:lnTo>
                    <a:pt x="0" y="1527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373185" y="218839"/>
              <a:ext cx="8903601" cy="1447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483C59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How do parents understand each other when interacting with their child ?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820593" y="4297129"/>
            <a:ext cx="4098897" cy="4098897"/>
            <a:chOff x="0" y="0"/>
            <a:chExt cx="13716000" cy="13716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3"/>
              <a:stretch>
                <a:fillRect l="-35937" r="-35937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359107" y="4000852"/>
            <a:ext cx="3226501" cy="4766574"/>
            <a:chOff x="19050" y="0"/>
            <a:chExt cx="4302001" cy="6355433"/>
          </a:xfrm>
        </p:grpSpPr>
        <p:grpSp>
          <p:nvGrpSpPr>
            <p:cNvPr id="35" name="Group 35"/>
            <p:cNvGrpSpPr/>
            <p:nvPr/>
          </p:nvGrpSpPr>
          <p:grpSpPr>
            <a:xfrm>
              <a:off x="454526" y="4448786"/>
              <a:ext cx="3866525" cy="1906647"/>
              <a:chOff x="0" y="0"/>
              <a:chExt cx="962728" cy="474737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962728" cy="474737"/>
              </a:xfrm>
              <a:custGeom>
                <a:avLst/>
                <a:gdLst/>
                <a:ahLst/>
                <a:cxnLst/>
                <a:rect l="l" t="t" r="r" b="b"/>
                <a:pathLst>
                  <a:path w="962728" h="474737">
                    <a:moveTo>
                      <a:pt x="759528" y="0"/>
                    </a:moveTo>
                    <a:cubicBezTo>
                      <a:pt x="871752" y="0"/>
                      <a:pt x="962728" y="106273"/>
                      <a:pt x="962728" y="237368"/>
                    </a:cubicBezTo>
                    <a:cubicBezTo>
                      <a:pt x="962728" y="368463"/>
                      <a:pt x="871752" y="474737"/>
                      <a:pt x="759528" y="474737"/>
                    </a:cubicBezTo>
                    <a:lnTo>
                      <a:pt x="203200" y="474737"/>
                    </a:lnTo>
                    <a:cubicBezTo>
                      <a:pt x="90976" y="474737"/>
                      <a:pt x="0" y="368463"/>
                      <a:pt x="0" y="237368"/>
                    </a:cubicBezTo>
                    <a:cubicBezTo>
                      <a:pt x="0" y="10627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CDE471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962728" cy="512837"/>
              </a:xfrm>
              <a:prstGeom prst="rect">
                <a:avLst/>
              </a:prstGeom>
            </p:spPr>
            <p:txBody>
              <a:bodyPr lIns="40301" tIns="40301" rIns="40301" bIns="4030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2520914" y="4580429"/>
              <a:ext cx="1643361" cy="1643361"/>
              <a:chOff x="0" y="0"/>
              <a:chExt cx="13716000" cy="13716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5046" r="-2504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631996" y="4580429"/>
              <a:ext cx="1643361" cy="1643361"/>
              <a:chOff x="0" y="0"/>
              <a:chExt cx="13716000" cy="13716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8238" r="-31855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1152771" y="3424021"/>
              <a:ext cx="2456975" cy="879906"/>
              <a:chOff x="-2580" y="-19050"/>
              <a:chExt cx="485328" cy="173808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482748" cy="135708"/>
              </a:xfrm>
              <a:custGeom>
                <a:avLst/>
                <a:gdLst/>
                <a:ahLst/>
                <a:cxnLst/>
                <a:rect l="l" t="t" r="r" b="b"/>
                <a:pathLst>
                  <a:path w="482748" h="135708">
                    <a:moveTo>
                      <a:pt x="42238" y="0"/>
                    </a:moveTo>
                    <a:lnTo>
                      <a:pt x="440511" y="0"/>
                    </a:lnTo>
                    <a:cubicBezTo>
                      <a:pt x="451713" y="0"/>
                      <a:pt x="462456" y="4450"/>
                      <a:pt x="470377" y="12371"/>
                    </a:cubicBezTo>
                    <a:cubicBezTo>
                      <a:pt x="478298" y="20292"/>
                      <a:pt x="482748" y="31036"/>
                      <a:pt x="482748" y="42238"/>
                    </a:cubicBezTo>
                    <a:lnTo>
                      <a:pt x="482748" y="93471"/>
                    </a:lnTo>
                    <a:cubicBezTo>
                      <a:pt x="482748" y="116798"/>
                      <a:pt x="463838" y="135708"/>
                      <a:pt x="440511" y="135708"/>
                    </a:cubicBezTo>
                    <a:lnTo>
                      <a:pt x="42238" y="135708"/>
                    </a:lnTo>
                    <a:cubicBezTo>
                      <a:pt x="31036" y="135708"/>
                      <a:pt x="20292" y="131258"/>
                      <a:pt x="12371" y="123337"/>
                    </a:cubicBezTo>
                    <a:cubicBezTo>
                      <a:pt x="4450" y="115416"/>
                      <a:pt x="0" y="104673"/>
                      <a:pt x="0" y="93471"/>
                    </a:cubicBezTo>
                    <a:lnTo>
                      <a:pt x="0" y="42238"/>
                    </a:lnTo>
                    <a:cubicBezTo>
                      <a:pt x="0" y="18911"/>
                      <a:pt x="18911" y="0"/>
                      <a:pt x="42238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 w="38100" cap="sq">
                <a:solidFill>
                  <a:srgbClr val="B4D43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-2580" y="-19050"/>
                <a:ext cx="482748" cy="1738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483C59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Context</a:t>
                </a:r>
              </a:p>
            </p:txBody>
          </p:sp>
        </p:grpSp>
        <p:sp>
          <p:nvSpPr>
            <p:cNvPr id="45" name="AutoShape 45"/>
            <p:cNvSpPr/>
            <p:nvPr/>
          </p:nvSpPr>
          <p:spPr>
            <a:xfrm flipH="1">
              <a:off x="19050" y="3852627"/>
              <a:ext cx="1159118" cy="0"/>
            </a:xfrm>
            <a:prstGeom prst="line">
              <a:avLst/>
            </a:prstGeom>
            <a:ln w="38100" cap="flat">
              <a:solidFill>
                <a:srgbClr val="BAB2C6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46" name="AutoShape 46"/>
            <p:cNvSpPr/>
            <p:nvPr/>
          </p:nvSpPr>
          <p:spPr>
            <a:xfrm>
              <a:off x="19050" y="0"/>
              <a:ext cx="0" cy="3863974"/>
            </a:xfrm>
            <a:prstGeom prst="line">
              <a:avLst/>
            </a:prstGeom>
            <a:ln w="38100" cap="flat">
              <a:solidFill>
                <a:srgbClr val="BAB2C6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359107" y="3243405"/>
            <a:ext cx="3226501" cy="2623860"/>
            <a:chOff x="19050" y="0"/>
            <a:chExt cx="4302001" cy="3498481"/>
          </a:xfrm>
        </p:grpSpPr>
        <p:sp>
          <p:nvSpPr>
            <p:cNvPr id="48" name="AutoShape 48"/>
            <p:cNvSpPr/>
            <p:nvPr/>
          </p:nvSpPr>
          <p:spPr>
            <a:xfrm>
              <a:off x="19050" y="0"/>
              <a:ext cx="0" cy="1028980"/>
            </a:xfrm>
            <a:prstGeom prst="line">
              <a:avLst/>
            </a:prstGeom>
            <a:ln w="38100" cap="flat">
              <a:solidFill>
                <a:srgbClr val="BAB2C6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grpSp>
          <p:nvGrpSpPr>
            <p:cNvPr id="49" name="Group 49"/>
            <p:cNvGrpSpPr/>
            <p:nvPr/>
          </p:nvGrpSpPr>
          <p:grpSpPr>
            <a:xfrm>
              <a:off x="454526" y="1591834"/>
              <a:ext cx="3866525" cy="1906647"/>
              <a:chOff x="0" y="0"/>
              <a:chExt cx="962728" cy="474737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962728" cy="474737"/>
              </a:xfrm>
              <a:custGeom>
                <a:avLst/>
                <a:gdLst/>
                <a:ahLst/>
                <a:cxnLst/>
                <a:rect l="l" t="t" r="r" b="b"/>
                <a:pathLst>
                  <a:path w="962728" h="474737">
                    <a:moveTo>
                      <a:pt x="759528" y="0"/>
                    </a:moveTo>
                    <a:cubicBezTo>
                      <a:pt x="871752" y="0"/>
                      <a:pt x="962728" y="106273"/>
                      <a:pt x="962728" y="237368"/>
                    </a:cubicBezTo>
                    <a:cubicBezTo>
                      <a:pt x="962728" y="368463"/>
                      <a:pt x="871752" y="474737"/>
                      <a:pt x="759528" y="474737"/>
                    </a:cubicBezTo>
                    <a:lnTo>
                      <a:pt x="203200" y="474737"/>
                    </a:lnTo>
                    <a:cubicBezTo>
                      <a:pt x="90976" y="474737"/>
                      <a:pt x="0" y="368463"/>
                      <a:pt x="0" y="237368"/>
                    </a:cubicBezTo>
                    <a:cubicBezTo>
                      <a:pt x="0" y="106273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A9DED3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38100"/>
                <a:ext cx="962728" cy="512837"/>
              </a:xfrm>
              <a:prstGeom prst="rect">
                <a:avLst/>
              </a:prstGeom>
            </p:spPr>
            <p:txBody>
              <a:bodyPr lIns="40301" tIns="40301" rIns="40301" bIns="4030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2477905" y="1723477"/>
              <a:ext cx="1643361" cy="1643361"/>
              <a:chOff x="0" y="0"/>
              <a:chExt cx="13716000" cy="137160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5968" r="-3412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634758" y="1723477"/>
              <a:ext cx="1643361" cy="1643361"/>
              <a:chOff x="0" y="0"/>
              <a:chExt cx="13716000" cy="13716000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25046" r="-2504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1123570" y="560596"/>
              <a:ext cx="2486176" cy="879906"/>
              <a:chOff x="-8348" y="-21402"/>
              <a:chExt cx="491096" cy="173808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482748" cy="135708"/>
              </a:xfrm>
              <a:custGeom>
                <a:avLst/>
                <a:gdLst/>
                <a:ahLst/>
                <a:cxnLst/>
                <a:rect l="l" t="t" r="r" b="b"/>
                <a:pathLst>
                  <a:path w="482748" h="135708">
                    <a:moveTo>
                      <a:pt x="42238" y="0"/>
                    </a:moveTo>
                    <a:lnTo>
                      <a:pt x="440511" y="0"/>
                    </a:lnTo>
                    <a:cubicBezTo>
                      <a:pt x="451713" y="0"/>
                      <a:pt x="462456" y="4450"/>
                      <a:pt x="470377" y="12371"/>
                    </a:cubicBezTo>
                    <a:cubicBezTo>
                      <a:pt x="478298" y="20292"/>
                      <a:pt x="482748" y="31036"/>
                      <a:pt x="482748" y="42238"/>
                    </a:cubicBezTo>
                    <a:lnTo>
                      <a:pt x="482748" y="93471"/>
                    </a:lnTo>
                    <a:cubicBezTo>
                      <a:pt x="482748" y="116798"/>
                      <a:pt x="463838" y="135708"/>
                      <a:pt x="440511" y="135708"/>
                    </a:cubicBezTo>
                    <a:lnTo>
                      <a:pt x="42238" y="135708"/>
                    </a:lnTo>
                    <a:cubicBezTo>
                      <a:pt x="31036" y="135708"/>
                      <a:pt x="20292" y="131258"/>
                      <a:pt x="12371" y="123337"/>
                    </a:cubicBezTo>
                    <a:cubicBezTo>
                      <a:pt x="4450" y="115416"/>
                      <a:pt x="0" y="104673"/>
                      <a:pt x="0" y="93471"/>
                    </a:cubicBezTo>
                    <a:lnTo>
                      <a:pt x="0" y="42238"/>
                    </a:lnTo>
                    <a:cubicBezTo>
                      <a:pt x="0" y="18911"/>
                      <a:pt x="18911" y="0"/>
                      <a:pt x="42238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 w="38100" cap="sq">
                <a:solidFill>
                  <a:srgbClr val="27DAB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-8348" y="-21402"/>
                <a:ext cx="482748" cy="1738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483C59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Relationship</a:t>
                </a:r>
              </a:p>
            </p:txBody>
          </p:sp>
        </p:grpSp>
        <p:sp>
          <p:nvSpPr>
            <p:cNvPr id="59" name="AutoShape 59"/>
            <p:cNvSpPr/>
            <p:nvPr/>
          </p:nvSpPr>
          <p:spPr>
            <a:xfrm flipH="1">
              <a:off x="19050" y="1009930"/>
              <a:ext cx="1159118" cy="0"/>
            </a:xfrm>
            <a:prstGeom prst="line">
              <a:avLst/>
            </a:prstGeom>
            <a:ln w="38100" cap="flat">
              <a:solidFill>
                <a:srgbClr val="BAB2C6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217687EC-BFF1-EA47-16B1-83C8729157A7}"/>
              </a:ext>
            </a:extLst>
          </p:cNvPr>
          <p:cNvGrpSpPr/>
          <p:nvPr/>
        </p:nvGrpSpPr>
        <p:grpSpPr>
          <a:xfrm>
            <a:off x="-1714257" y="63893"/>
            <a:ext cx="12437805" cy="3724507"/>
            <a:chOff x="-1714257" y="63893"/>
            <a:chExt cx="12437805" cy="3724507"/>
          </a:xfrm>
        </p:grpSpPr>
        <p:grpSp>
          <p:nvGrpSpPr>
            <p:cNvPr id="2" name="Group 2"/>
            <p:cNvGrpSpPr/>
            <p:nvPr/>
          </p:nvGrpSpPr>
          <p:grpSpPr>
            <a:xfrm rot="-10800000">
              <a:off x="-1714257" y="1039728"/>
              <a:ext cx="10138289" cy="2203677"/>
              <a:chOff x="0" y="0"/>
              <a:chExt cx="3785944" cy="82292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785944" cy="822920"/>
              </a:xfrm>
              <a:custGeom>
                <a:avLst/>
                <a:gdLst/>
                <a:ahLst/>
                <a:cxnLst/>
                <a:rect l="l" t="t" r="r" b="b"/>
                <a:pathLst>
                  <a:path w="3785944" h="822920">
                    <a:moveTo>
                      <a:pt x="0" y="0"/>
                    </a:moveTo>
                    <a:lnTo>
                      <a:pt x="3500250" y="0"/>
                    </a:lnTo>
                    <a:cubicBezTo>
                      <a:pt x="3691013" y="0"/>
                      <a:pt x="3785944" y="184217"/>
                      <a:pt x="3785944" y="411460"/>
                    </a:cubicBezTo>
                    <a:cubicBezTo>
                      <a:pt x="3785944" y="638703"/>
                      <a:pt x="3691013" y="822920"/>
                      <a:pt x="3500250" y="822920"/>
                    </a:cubicBezTo>
                    <a:lnTo>
                      <a:pt x="0" y="8229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83C59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25400" y="-38100"/>
                <a:ext cx="3557344" cy="861020"/>
              </a:xfrm>
              <a:prstGeom prst="rect">
                <a:avLst/>
              </a:prstGeom>
            </p:spPr>
            <p:txBody>
              <a:bodyPr lIns="44725" tIns="44725" rIns="44725" bIns="44725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flipH="1">
              <a:off x="7115432" y="63893"/>
              <a:ext cx="3608116" cy="3724507"/>
            </a:xfrm>
            <a:custGeom>
              <a:avLst/>
              <a:gdLst/>
              <a:ahLst/>
              <a:cxnLst/>
              <a:rect l="l" t="t" r="r" b="b"/>
              <a:pathLst>
                <a:path w="3608116" h="3724507">
                  <a:moveTo>
                    <a:pt x="3608116" y="0"/>
                  </a:moveTo>
                  <a:lnTo>
                    <a:pt x="0" y="0"/>
                  </a:lnTo>
                  <a:lnTo>
                    <a:pt x="0" y="3724507"/>
                  </a:lnTo>
                  <a:lnTo>
                    <a:pt x="3608116" y="3724507"/>
                  </a:lnTo>
                  <a:lnTo>
                    <a:pt x="3608116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2210016" y="1279273"/>
              <a:ext cx="3239512" cy="15526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93"/>
                </a:lnSpc>
              </a:pPr>
              <a:r>
                <a:rPr lang="en-US" sz="4495" dirty="0">
                  <a:solidFill>
                    <a:srgbClr val="FFF9F3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Empathic Accuracy (EA)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0157740" y="6480250"/>
            <a:ext cx="6975194" cy="565570"/>
            <a:chOff x="0" y="0"/>
            <a:chExt cx="9300258" cy="754093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971457" cy="754093"/>
            </a:xfrm>
            <a:custGeom>
              <a:avLst/>
              <a:gdLst/>
              <a:ahLst/>
              <a:cxnLst/>
              <a:rect l="l" t="t" r="r" b="b"/>
              <a:pathLst>
                <a:path w="971457" h="754093">
                  <a:moveTo>
                    <a:pt x="0" y="0"/>
                  </a:moveTo>
                  <a:lnTo>
                    <a:pt x="971457" y="0"/>
                  </a:lnTo>
                  <a:lnTo>
                    <a:pt x="971457" y="754093"/>
                  </a:lnTo>
                  <a:lnTo>
                    <a:pt x="0" y="75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1247058" y="73423"/>
              <a:ext cx="8053200" cy="59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 b="1" dirty="0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Does the presence of the child matter ? </a:t>
              </a:r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17880997" y="9855011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9F3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2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10157740" y="7626845"/>
            <a:ext cx="7227927" cy="969206"/>
            <a:chOff x="0" y="0"/>
            <a:chExt cx="9637236" cy="1292275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971457" cy="754093"/>
            </a:xfrm>
            <a:custGeom>
              <a:avLst/>
              <a:gdLst/>
              <a:ahLst/>
              <a:cxnLst/>
              <a:rect l="l" t="t" r="r" b="b"/>
              <a:pathLst>
                <a:path w="971457" h="754093">
                  <a:moveTo>
                    <a:pt x="0" y="0"/>
                  </a:moveTo>
                  <a:lnTo>
                    <a:pt x="971457" y="0"/>
                  </a:lnTo>
                  <a:lnTo>
                    <a:pt x="971457" y="754093"/>
                  </a:lnTo>
                  <a:lnTo>
                    <a:pt x="0" y="754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47058" y="66090"/>
              <a:ext cx="8390178" cy="1226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700" b="1" dirty="0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Does family time (time usually spent together) matter ?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3052129" y="3665237"/>
            <a:ext cx="4967984" cy="1835029"/>
            <a:chOff x="0" y="-103974"/>
            <a:chExt cx="6623979" cy="2446705"/>
          </a:xfrm>
        </p:grpSpPr>
        <p:sp>
          <p:nvSpPr>
            <p:cNvPr id="69" name="AutoShape 69"/>
            <p:cNvSpPr/>
            <p:nvPr/>
          </p:nvSpPr>
          <p:spPr>
            <a:xfrm flipH="1">
              <a:off x="0" y="362562"/>
              <a:ext cx="1159118" cy="0"/>
            </a:xfrm>
            <a:prstGeom prst="line">
              <a:avLst/>
            </a:prstGeom>
            <a:ln w="38100" cap="flat">
              <a:solidFill>
                <a:srgbClr val="BAB2C6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70" name="Freeform 70"/>
            <p:cNvSpPr/>
            <p:nvPr/>
          </p:nvSpPr>
          <p:spPr>
            <a:xfrm rot="1466096">
              <a:off x="4584554" y="910885"/>
              <a:ext cx="2039425" cy="1431846"/>
            </a:xfrm>
            <a:custGeom>
              <a:avLst/>
              <a:gdLst/>
              <a:ahLst/>
              <a:cxnLst/>
              <a:rect l="l" t="t" r="r" b="b"/>
              <a:pathLst>
                <a:path w="2039425" h="1431846">
                  <a:moveTo>
                    <a:pt x="0" y="0"/>
                  </a:moveTo>
                  <a:lnTo>
                    <a:pt x="2039425" y="0"/>
                  </a:lnTo>
                  <a:lnTo>
                    <a:pt x="2039425" y="1431846"/>
                  </a:lnTo>
                  <a:lnTo>
                    <a:pt x="0" y="14318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  <p:grpSp>
          <p:nvGrpSpPr>
            <p:cNvPr id="71" name="Group 71"/>
            <p:cNvGrpSpPr/>
            <p:nvPr/>
          </p:nvGrpSpPr>
          <p:grpSpPr>
            <a:xfrm>
              <a:off x="1036857" y="-103974"/>
              <a:ext cx="3537900" cy="879906"/>
              <a:chOff x="0" y="-20538"/>
              <a:chExt cx="698844" cy="173808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696335" cy="135708"/>
              </a:xfrm>
              <a:custGeom>
                <a:avLst/>
                <a:gdLst/>
                <a:ahLst/>
                <a:cxnLst/>
                <a:rect l="l" t="t" r="r" b="b"/>
                <a:pathLst>
                  <a:path w="696335" h="135708">
                    <a:moveTo>
                      <a:pt x="29282" y="0"/>
                    </a:moveTo>
                    <a:lnTo>
                      <a:pt x="667053" y="0"/>
                    </a:lnTo>
                    <a:cubicBezTo>
                      <a:pt x="674819" y="0"/>
                      <a:pt x="682267" y="3085"/>
                      <a:pt x="687759" y="8577"/>
                    </a:cubicBezTo>
                    <a:cubicBezTo>
                      <a:pt x="693250" y="14068"/>
                      <a:pt x="696335" y="21516"/>
                      <a:pt x="696335" y="29282"/>
                    </a:cubicBezTo>
                    <a:lnTo>
                      <a:pt x="696335" y="106426"/>
                    </a:lnTo>
                    <a:cubicBezTo>
                      <a:pt x="696335" y="114192"/>
                      <a:pt x="693250" y="121640"/>
                      <a:pt x="687759" y="127132"/>
                    </a:cubicBezTo>
                    <a:cubicBezTo>
                      <a:pt x="682267" y="132623"/>
                      <a:pt x="674819" y="135708"/>
                      <a:pt x="667053" y="135708"/>
                    </a:cubicBezTo>
                    <a:lnTo>
                      <a:pt x="29282" y="135708"/>
                    </a:lnTo>
                    <a:cubicBezTo>
                      <a:pt x="21516" y="135708"/>
                      <a:pt x="14068" y="132623"/>
                      <a:pt x="8577" y="127132"/>
                    </a:cubicBezTo>
                    <a:cubicBezTo>
                      <a:pt x="3085" y="121640"/>
                      <a:pt x="0" y="114192"/>
                      <a:pt x="0" y="106426"/>
                    </a:cubicBezTo>
                    <a:lnTo>
                      <a:pt x="0" y="29282"/>
                    </a:lnTo>
                    <a:cubicBezTo>
                      <a:pt x="0" y="21516"/>
                      <a:pt x="3085" y="14068"/>
                      <a:pt x="8577" y="8577"/>
                    </a:cubicBezTo>
                    <a:cubicBezTo>
                      <a:pt x="14068" y="3085"/>
                      <a:pt x="21516" y="0"/>
                      <a:pt x="29282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 w="38100" cap="sq">
                <a:solidFill>
                  <a:srgbClr val="27DAB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2509" y="-20538"/>
                <a:ext cx="696335" cy="1738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483C59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Reduction of family time</a:t>
                </a:r>
              </a:p>
            </p:txBody>
          </p:sp>
        </p:grpSp>
      </p:grpSp>
      <p:grpSp>
        <p:nvGrpSpPr>
          <p:cNvPr id="74" name="Group 74"/>
          <p:cNvGrpSpPr/>
          <p:nvPr/>
        </p:nvGrpSpPr>
        <p:grpSpPr>
          <a:xfrm>
            <a:off x="3001100" y="6554436"/>
            <a:ext cx="3908377" cy="1698597"/>
            <a:chOff x="0" y="-115684"/>
            <a:chExt cx="5211170" cy="2264795"/>
          </a:xfrm>
        </p:grpSpPr>
        <p:sp>
          <p:nvSpPr>
            <p:cNvPr id="75" name="Freeform 75"/>
            <p:cNvSpPr/>
            <p:nvPr/>
          </p:nvSpPr>
          <p:spPr>
            <a:xfrm rot="10683737" flipH="1">
              <a:off x="3684386" y="979849"/>
              <a:ext cx="1526784" cy="1169262"/>
            </a:xfrm>
            <a:custGeom>
              <a:avLst/>
              <a:gdLst/>
              <a:ahLst/>
              <a:cxnLst/>
              <a:rect l="l" t="t" r="r" b="b"/>
              <a:pathLst>
                <a:path w="1526784" h="1169262">
                  <a:moveTo>
                    <a:pt x="1526784" y="0"/>
                  </a:moveTo>
                  <a:lnTo>
                    <a:pt x="0" y="0"/>
                  </a:lnTo>
                  <a:lnTo>
                    <a:pt x="0" y="1169262"/>
                  </a:lnTo>
                  <a:lnTo>
                    <a:pt x="1526784" y="1169262"/>
                  </a:lnTo>
                  <a:lnTo>
                    <a:pt x="1526784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76" name="AutoShape 76"/>
            <p:cNvSpPr/>
            <p:nvPr/>
          </p:nvSpPr>
          <p:spPr>
            <a:xfrm flipH="1">
              <a:off x="0" y="332165"/>
              <a:ext cx="1159118" cy="0"/>
            </a:xfrm>
            <a:prstGeom prst="line">
              <a:avLst/>
            </a:prstGeom>
            <a:ln w="38100" cap="flat">
              <a:solidFill>
                <a:srgbClr val="BAB2C6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1104895" y="-115684"/>
              <a:ext cx="3342882" cy="879906"/>
              <a:chOff x="0" y="-22851"/>
              <a:chExt cx="660322" cy="173808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660322" cy="135708"/>
              </a:xfrm>
              <a:custGeom>
                <a:avLst/>
                <a:gdLst/>
                <a:ahLst/>
                <a:cxnLst/>
                <a:rect l="l" t="t" r="r" b="b"/>
                <a:pathLst>
                  <a:path w="660322" h="135708">
                    <a:moveTo>
                      <a:pt x="30879" y="0"/>
                    </a:moveTo>
                    <a:lnTo>
                      <a:pt x="629443" y="0"/>
                    </a:lnTo>
                    <a:cubicBezTo>
                      <a:pt x="646497" y="0"/>
                      <a:pt x="660322" y="13825"/>
                      <a:pt x="660322" y="30879"/>
                    </a:cubicBezTo>
                    <a:lnTo>
                      <a:pt x="660322" y="104829"/>
                    </a:lnTo>
                    <a:cubicBezTo>
                      <a:pt x="660322" y="121883"/>
                      <a:pt x="646497" y="135708"/>
                      <a:pt x="629443" y="135708"/>
                    </a:cubicBezTo>
                    <a:lnTo>
                      <a:pt x="30879" y="135708"/>
                    </a:lnTo>
                    <a:cubicBezTo>
                      <a:pt x="13825" y="135708"/>
                      <a:pt x="0" y="121883"/>
                      <a:pt x="0" y="104829"/>
                    </a:cubicBezTo>
                    <a:lnTo>
                      <a:pt x="0" y="30879"/>
                    </a:lnTo>
                    <a:cubicBezTo>
                      <a:pt x="0" y="13825"/>
                      <a:pt x="13825" y="0"/>
                      <a:pt x="30879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 w="38100" cap="sq">
                <a:solidFill>
                  <a:srgbClr val="B4D43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22851"/>
                <a:ext cx="660322" cy="17380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483C59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Presence of the child</a:t>
                </a:r>
              </a:p>
            </p:txBody>
          </p:sp>
        </p:grpSp>
      </p:grpSp>
      <p:sp>
        <p:nvSpPr>
          <p:cNvPr id="80" name="TextBox 80"/>
          <p:cNvSpPr txBox="1"/>
          <p:nvPr/>
        </p:nvSpPr>
        <p:spPr>
          <a:xfrm>
            <a:off x="152837" y="9918511"/>
            <a:ext cx="980082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FFF9F3"/>
                </a:solidFill>
                <a:latin typeface="Circe Bold"/>
                <a:ea typeface="Circe Bold"/>
                <a:cs typeface="Circe Bold"/>
                <a:sym typeface="Circe Bold"/>
              </a:rPr>
              <a:t>Bornstein et al. (2020) ; Claxton &amp; Perry-Jenkins (2008) ; Halford et al. (2018) ; Hinnekens et al. (2020) ; Ickes (1990)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endParaRPr lang="en-US" sz="1500" b="1">
              <a:solidFill>
                <a:srgbClr val="FFF9F3"/>
              </a:solidFill>
              <a:latin typeface="Circe Bold"/>
              <a:ea typeface="Circe Bold"/>
              <a:cs typeface="Circe Bold"/>
              <a:sym typeface="Circe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19897"/>
            <a:ext cx="18288000" cy="467103"/>
            <a:chOff x="0" y="0"/>
            <a:chExt cx="2854277" cy="729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4277" cy="72903"/>
            </a:xfrm>
            <a:custGeom>
              <a:avLst/>
              <a:gdLst/>
              <a:ahLst/>
              <a:cxnLst/>
              <a:rect l="l" t="t" r="r" b="b"/>
              <a:pathLst>
                <a:path w="2854277" h="72903">
                  <a:moveTo>
                    <a:pt x="0" y="0"/>
                  </a:moveTo>
                  <a:lnTo>
                    <a:pt x="2854277" y="0"/>
                  </a:lnTo>
                  <a:lnTo>
                    <a:pt x="2854277" y="72903"/>
                  </a:lnTo>
                  <a:lnTo>
                    <a:pt x="0" y="72903"/>
                  </a:lnTo>
                  <a:close/>
                </a:path>
              </a:pathLst>
            </a:custGeom>
            <a:solidFill>
              <a:srgbClr val="483C59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54277" cy="111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819897"/>
            <a:ext cx="18288000" cy="467103"/>
            <a:chOff x="0" y="0"/>
            <a:chExt cx="2854277" cy="729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4277" cy="72903"/>
            </a:xfrm>
            <a:custGeom>
              <a:avLst/>
              <a:gdLst/>
              <a:ahLst/>
              <a:cxnLst/>
              <a:rect l="l" t="t" r="r" b="b"/>
              <a:pathLst>
                <a:path w="2854277" h="72903">
                  <a:moveTo>
                    <a:pt x="0" y="0"/>
                  </a:moveTo>
                  <a:lnTo>
                    <a:pt x="2854277" y="0"/>
                  </a:lnTo>
                  <a:lnTo>
                    <a:pt x="2854277" y="72903"/>
                  </a:lnTo>
                  <a:lnTo>
                    <a:pt x="0" y="72903"/>
                  </a:lnTo>
                  <a:close/>
                </a:path>
              </a:pathLst>
            </a:custGeom>
            <a:solidFill>
              <a:srgbClr val="483C59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54277" cy="111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715122"/>
            <a:ext cx="18287993" cy="104775"/>
            <a:chOff x="0" y="0"/>
            <a:chExt cx="24383991" cy="139700"/>
          </a:xfrm>
        </p:grpSpPr>
        <p:sp>
          <p:nvSpPr>
            <p:cNvPr id="9" name="AutoShape 9"/>
            <p:cNvSpPr/>
            <p:nvPr/>
          </p:nvSpPr>
          <p:spPr>
            <a:xfrm>
              <a:off x="0" y="69850"/>
              <a:ext cx="9397527" cy="0"/>
            </a:xfrm>
            <a:prstGeom prst="line">
              <a:avLst/>
            </a:prstGeom>
            <a:ln w="139700" cap="flat">
              <a:gradFill>
                <a:gsLst>
                  <a:gs pos="0">
                    <a:srgbClr val="27DAB8">
                      <a:alpha val="100000"/>
                    </a:srgbClr>
                  </a:gs>
                  <a:gs pos="50000">
                    <a:srgbClr val="27DAB8">
                      <a:alpha val="100000"/>
                    </a:srgbClr>
                  </a:gs>
                  <a:gs pos="100000">
                    <a:srgbClr val="B4D435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4986464" y="69850"/>
              <a:ext cx="9397527" cy="0"/>
            </a:xfrm>
            <a:prstGeom prst="line">
              <a:avLst/>
            </a:prstGeom>
            <a:ln w="139700" cap="flat">
              <a:gradFill>
                <a:gsLst>
                  <a:gs pos="0">
                    <a:srgbClr val="B4D435">
                      <a:alpha val="100000"/>
                    </a:srgbClr>
                  </a:gs>
                  <a:gs pos="50000">
                    <a:srgbClr val="27DAB8">
                      <a:alpha val="100000"/>
                    </a:srgbClr>
                  </a:gs>
                  <a:gs pos="100000">
                    <a:srgbClr val="27DAB8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8848039" y="69850"/>
              <a:ext cx="6669825" cy="0"/>
            </a:xfrm>
            <a:prstGeom prst="line">
              <a:avLst/>
            </a:prstGeom>
            <a:ln w="139700" cap="flat">
              <a:solidFill>
                <a:srgbClr val="B4D43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807343" y="3380742"/>
            <a:ext cx="6085919" cy="1663203"/>
            <a:chOff x="0" y="0"/>
            <a:chExt cx="8114559" cy="221760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038350"/>
              <a:ext cx="5693410" cy="568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62"/>
                </a:lnSpc>
                <a:spcBef>
                  <a:spcPct val="0"/>
                </a:spcBef>
              </a:pPr>
              <a:r>
                <a:rPr lang="en-US" sz="2616" dirty="0">
                  <a:solidFill>
                    <a:srgbClr val="483C59"/>
                  </a:solidFill>
                  <a:latin typeface="Ruda"/>
                  <a:ea typeface="Ruda"/>
                  <a:cs typeface="Ruda"/>
                  <a:sym typeface="Ruda"/>
                </a:rPr>
                <a:t>Dyadic interaction 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4957973" y="509950"/>
              <a:ext cx="1707655" cy="1707655"/>
              <a:chOff x="0" y="0"/>
              <a:chExt cx="13716000" cy="13716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68891" t="-27770" r="-170214" b="-69527"/>
                </a:stretch>
              </a:blipFill>
              <a:ln w="38100" cap="sq">
                <a:solidFill>
                  <a:srgbClr val="483C5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6406904" y="0"/>
              <a:ext cx="1707655" cy="1707655"/>
              <a:chOff x="0" y="0"/>
              <a:chExt cx="13716000" cy="13716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213383" t="-37957" r="-49885" b="-73399"/>
                </a:stretch>
              </a:blipFill>
              <a:ln w="38100" cap="sq">
                <a:solidFill>
                  <a:srgbClr val="DF81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807343" y="4975808"/>
            <a:ext cx="6114871" cy="2260211"/>
            <a:chOff x="0" y="0"/>
            <a:chExt cx="8153162" cy="3013615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104223"/>
              <a:ext cx="5693410" cy="568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62"/>
                </a:lnSpc>
                <a:spcBef>
                  <a:spcPct val="0"/>
                </a:spcBef>
              </a:pPr>
              <a:r>
                <a:rPr lang="en-US" sz="2616">
                  <a:solidFill>
                    <a:srgbClr val="483C59"/>
                  </a:solidFill>
                  <a:latin typeface="Ruda"/>
                  <a:ea typeface="Ruda"/>
                  <a:cs typeface="Ruda"/>
                  <a:sym typeface="Ruda"/>
                </a:rPr>
                <a:t>Triadic interaction 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4841166" y="535056"/>
              <a:ext cx="1791728" cy="1791728"/>
              <a:chOff x="0" y="0"/>
              <a:chExt cx="13716000" cy="13716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68891" t="-27770" r="-170214" b="-69527"/>
                </a:stretch>
              </a:blipFill>
              <a:ln w="38100" cap="sq">
                <a:solidFill>
                  <a:srgbClr val="483C5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6361433" y="0"/>
              <a:ext cx="1791728" cy="1791728"/>
              <a:chOff x="0" y="0"/>
              <a:chExt cx="13716000" cy="13716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213383" t="-37957" r="-49885" b="-73399"/>
                </a:stretch>
              </a:blipFill>
              <a:ln w="38100" cap="sq">
                <a:solidFill>
                  <a:srgbClr val="DF81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6143372" y="1362982"/>
              <a:ext cx="1650633" cy="1650633"/>
              <a:chOff x="0" y="0"/>
              <a:chExt cx="13716000" cy="13716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271772" t="-88857" r="-225278" b="-158518"/>
                </a:stretch>
              </a:blipFill>
              <a:ln w="38100" cap="sq">
                <a:gradFill>
                  <a:gsLst>
                    <a:gs pos="0">
                      <a:srgbClr val="B4D435">
                        <a:alpha val="100000"/>
                      </a:srgbClr>
                    </a:gs>
                    <a:gs pos="50000">
                      <a:srgbClr val="27DAB8">
                        <a:alpha val="100000"/>
                      </a:srgbClr>
                    </a:gs>
                    <a:gs pos="100000">
                      <a:srgbClr val="27DAB8">
                        <a:alpha val="100000"/>
                      </a:srgbClr>
                    </a:gs>
                  </a:gsLst>
                  <a:lin ang="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6210369" y="2687965"/>
            <a:ext cx="3437761" cy="5334203"/>
            <a:chOff x="0" y="0"/>
            <a:chExt cx="4583681" cy="7112271"/>
          </a:xfrm>
        </p:grpSpPr>
        <p:grpSp>
          <p:nvGrpSpPr>
            <p:cNvPr id="27" name="Group 27"/>
            <p:cNvGrpSpPr/>
            <p:nvPr/>
          </p:nvGrpSpPr>
          <p:grpSpPr>
            <a:xfrm rot="-5400000">
              <a:off x="-13497" y="1799645"/>
              <a:ext cx="5843513" cy="3350844"/>
              <a:chOff x="0" y="0"/>
              <a:chExt cx="622300" cy="35684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6405" y="0"/>
                <a:ext cx="609489" cy="356845"/>
              </a:xfrm>
              <a:custGeom>
                <a:avLst/>
                <a:gdLst/>
                <a:ahLst/>
                <a:cxnLst/>
                <a:rect l="l" t="t" r="r" b="b"/>
                <a:pathLst>
                  <a:path w="609489" h="356845">
                    <a:moveTo>
                      <a:pt x="19292" y="0"/>
                    </a:moveTo>
                    <a:lnTo>
                      <a:pt x="590198" y="0"/>
                    </a:lnTo>
                    <a:cubicBezTo>
                      <a:pt x="596267" y="0"/>
                      <a:pt x="601982" y="2856"/>
                      <a:pt x="605626" y="7709"/>
                    </a:cubicBezTo>
                    <a:cubicBezTo>
                      <a:pt x="609269" y="12563"/>
                      <a:pt x="610417" y="18848"/>
                      <a:pt x="608723" y="24676"/>
                    </a:cubicBezTo>
                    <a:lnTo>
                      <a:pt x="519350" y="332169"/>
                    </a:lnTo>
                    <a:cubicBezTo>
                      <a:pt x="515101" y="346789"/>
                      <a:pt x="501706" y="356845"/>
                      <a:pt x="486481" y="356845"/>
                    </a:cubicBezTo>
                    <a:lnTo>
                      <a:pt x="123009" y="356845"/>
                    </a:lnTo>
                    <a:cubicBezTo>
                      <a:pt x="107784" y="356845"/>
                      <a:pt x="94389" y="346789"/>
                      <a:pt x="90140" y="332169"/>
                    </a:cubicBezTo>
                    <a:lnTo>
                      <a:pt x="767" y="24676"/>
                    </a:lnTo>
                    <a:cubicBezTo>
                      <a:pt x="-927" y="18848"/>
                      <a:pt x="221" y="12563"/>
                      <a:pt x="3864" y="7709"/>
                    </a:cubicBezTo>
                    <a:cubicBezTo>
                      <a:pt x="7508" y="2856"/>
                      <a:pt x="13223" y="0"/>
                      <a:pt x="19292" y="0"/>
                    </a:cubicBezTo>
                    <a:close/>
                  </a:path>
                </a:pathLst>
              </a:custGeom>
              <a:solidFill>
                <a:srgbClr val="CDE471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27000" y="-38100"/>
                <a:ext cx="368300" cy="394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0" y="0"/>
              <a:ext cx="3075877" cy="3393010"/>
            </a:xfrm>
            <a:custGeom>
              <a:avLst/>
              <a:gdLst/>
              <a:ahLst/>
              <a:cxnLst/>
              <a:rect l="l" t="t" r="r" b="b"/>
              <a:pathLst>
                <a:path w="3075877" h="3393010">
                  <a:moveTo>
                    <a:pt x="0" y="0"/>
                  </a:moveTo>
                  <a:lnTo>
                    <a:pt x="3075877" y="0"/>
                  </a:lnTo>
                  <a:lnTo>
                    <a:pt x="3075877" y="3393010"/>
                  </a:lnTo>
                  <a:lnTo>
                    <a:pt x="0" y="3393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5290" b="-45871"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1511" y="3733949"/>
              <a:ext cx="3032855" cy="3378322"/>
            </a:xfrm>
            <a:custGeom>
              <a:avLst/>
              <a:gdLst/>
              <a:ahLst/>
              <a:cxnLst/>
              <a:rect l="l" t="t" r="r" b="b"/>
              <a:pathLst>
                <a:path w="3032855" h="3378322">
                  <a:moveTo>
                    <a:pt x="0" y="0"/>
                  </a:moveTo>
                  <a:lnTo>
                    <a:pt x="3032855" y="0"/>
                  </a:lnTo>
                  <a:lnTo>
                    <a:pt x="3032855" y="3378322"/>
                  </a:lnTo>
                  <a:lnTo>
                    <a:pt x="0" y="3378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6918" r="-30651" b="-25189"/>
              </a:stretch>
            </a:blipFill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16706" y="3779646"/>
            <a:ext cx="5744858" cy="3831220"/>
            <a:chOff x="-167302" y="-38100"/>
            <a:chExt cx="7659811" cy="5108294"/>
          </a:xfrm>
        </p:grpSpPr>
        <p:sp>
          <p:nvSpPr>
            <p:cNvPr id="33" name="TextBox 33"/>
            <p:cNvSpPr txBox="1"/>
            <p:nvPr/>
          </p:nvSpPr>
          <p:spPr>
            <a:xfrm>
              <a:off x="-167302" y="-38100"/>
              <a:ext cx="2706719" cy="436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99"/>
                </a:lnSpc>
              </a:pPr>
              <a:r>
                <a:rPr lang="en-US" sz="1999" dirty="0">
                  <a:solidFill>
                    <a:srgbClr val="483C59"/>
                  </a:solidFill>
                  <a:latin typeface="Ruda"/>
                  <a:ea typeface="Ruda"/>
                  <a:cs typeface="Ruda"/>
                  <a:sym typeface="Ruda"/>
                </a:rPr>
                <a:t>34.03 years (5.97)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-583" y="1648412"/>
              <a:ext cx="2472301" cy="437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75"/>
                </a:lnSpc>
              </a:pPr>
              <a:r>
                <a:rPr lang="en-US" sz="1982" dirty="0">
                  <a:solidFill>
                    <a:srgbClr val="483C59"/>
                  </a:solidFill>
                  <a:latin typeface="Ruda"/>
                  <a:ea typeface="Ruda"/>
                  <a:cs typeface="Ruda"/>
                  <a:sym typeface="Ruda"/>
                </a:rPr>
                <a:t>32.9 years (4.84)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-583" y="792993"/>
              <a:ext cx="2472301" cy="437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75"/>
                </a:lnSpc>
              </a:pPr>
              <a:r>
                <a:rPr lang="en-US" sz="1982" dirty="0">
                  <a:solidFill>
                    <a:srgbClr val="483C59"/>
                  </a:solidFill>
                  <a:latin typeface="Ruda"/>
                  <a:ea typeface="Ruda"/>
                  <a:cs typeface="Ruda"/>
                  <a:sym typeface="Ruda"/>
                </a:rPr>
                <a:t>57.5% of boys</a:t>
              </a:r>
            </a:p>
          </p:txBody>
        </p:sp>
        <p:sp>
          <p:nvSpPr>
            <p:cNvPr id="36" name="AutoShape 36"/>
            <p:cNvSpPr/>
            <p:nvPr/>
          </p:nvSpPr>
          <p:spPr>
            <a:xfrm>
              <a:off x="2796475" y="1834772"/>
              <a:ext cx="738331" cy="0"/>
            </a:xfrm>
            <a:prstGeom prst="line">
              <a:avLst/>
            </a:prstGeom>
            <a:ln w="34131" cap="flat">
              <a:solidFill>
                <a:srgbClr val="483C59"/>
              </a:solidFill>
              <a:prstDash val="solid"/>
              <a:headEnd type="oval" w="lg" len="lg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AutoShape 37"/>
            <p:cNvSpPr/>
            <p:nvPr/>
          </p:nvSpPr>
          <p:spPr>
            <a:xfrm flipH="1" flipV="1">
              <a:off x="3919372" y="993608"/>
              <a:ext cx="622914" cy="782227"/>
            </a:xfrm>
            <a:prstGeom prst="line">
              <a:avLst/>
            </a:prstGeom>
            <a:ln w="34131" cap="flat">
              <a:solidFill>
                <a:srgbClr val="483C5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2796475" y="993608"/>
              <a:ext cx="1122897" cy="0"/>
            </a:xfrm>
            <a:prstGeom prst="line">
              <a:avLst/>
            </a:prstGeom>
            <a:ln w="34131" cap="flat">
              <a:solidFill>
                <a:srgbClr val="483C59"/>
              </a:solidFill>
              <a:prstDash val="solid"/>
              <a:headEnd type="oval" w="lg" len="lg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39" name="Freeform 39"/>
            <p:cNvSpPr/>
            <p:nvPr/>
          </p:nvSpPr>
          <p:spPr>
            <a:xfrm rot="-5400000">
              <a:off x="4378649" y="2656185"/>
              <a:ext cx="443653" cy="2190879"/>
            </a:xfrm>
            <a:custGeom>
              <a:avLst/>
              <a:gdLst/>
              <a:ahLst/>
              <a:cxnLst/>
              <a:rect l="l" t="t" r="r" b="b"/>
              <a:pathLst>
                <a:path w="443653" h="2190879">
                  <a:moveTo>
                    <a:pt x="0" y="0"/>
                  </a:moveTo>
                  <a:lnTo>
                    <a:pt x="443653" y="0"/>
                  </a:lnTo>
                  <a:lnTo>
                    <a:pt x="443653" y="2190879"/>
                  </a:lnTo>
                  <a:lnTo>
                    <a:pt x="0" y="2190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40" name="Freeform 40"/>
            <p:cNvSpPr/>
            <p:nvPr/>
          </p:nvSpPr>
          <p:spPr>
            <a:xfrm flipH="1">
              <a:off x="3165641" y="881632"/>
              <a:ext cx="2753291" cy="2648165"/>
            </a:xfrm>
            <a:custGeom>
              <a:avLst/>
              <a:gdLst/>
              <a:ahLst/>
              <a:cxnLst/>
              <a:rect l="l" t="t" r="r" b="b"/>
              <a:pathLst>
                <a:path w="2753291" h="2648165">
                  <a:moveTo>
                    <a:pt x="2753291" y="0"/>
                  </a:moveTo>
                  <a:lnTo>
                    <a:pt x="0" y="0"/>
                  </a:lnTo>
                  <a:lnTo>
                    <a:pt x="0" y="2648166"/>
                  </a:lnTo>
                  <a:lnTo>
                    <a:pt x="2753291" y="2648166"/>
                  </a:lnTo>
                  <a:lnTo>
                    <a:pt x="2753291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392156" y="4166416"/>
              <a:ext cx="5100353" cy="903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9"/>
                </a:lnSpc>
              </a:pPr>
              <a:r>
                <a:rPr lang="en-US" sz="1985">
                  <a:solidFill>
                    <a:srgbClr val="483C59"/>
                  </a:solidFill>
                  <a:latin typeface="Ruda"/>
                  <a:ea typeface="Ruda"/>
                  <a:cs typeface="Ruda"/>
                  <a:sym typeface="Ruda"/>
                </a:rPr>
                <a:t>10.31 years of relationship (4.61)</a:t>
              </a:r>
            </a:p>
            <a:p>
              <a:pPr algn="ctr">
                <a:lnSpc>
                  <a:spcPts val="2779"/>
                </a:lnSpc>
                <a:spcBef>
                  <a:spcPct val="0"/>
                </a:spcBef>
              </a:pPr>
              <a:r>
                <a:rPr lang="en-US" sz="1985">
                  <a:solidFill>
                    <a:srgbClr val="483C59"/>
                  </a:solidFill>
                  <a:latin typeface="Ruda"/>
                  <a:ea typeface="Ruda"/>
                  <a:cs typeface="Ruda"/>
                  <a:sym typeface="Ruda"/>
                </a:rPr>
                <a:t>47.5% married</a:t>
              </a:r>
            </a:p>
          </p:txBody>
        </p:sp>
        <p:sp>
          <p:nvSpPr>
            <p:cNvPr id="42" name="AutoShape 42"/>
            <p:cNvSpPr/>
            <p:nvPr/>
          </p:nvSpPr>
          <p:spPr>
            <a:xfrm flipH="1" flipV="1">
              <a:off x="4139806" y="210003"/>
              <a:ext cx="622914" cy="782227"/>
            </a:xfrm>
            <a:prstGeom prst="line">
              <a:avLst/>
            </a:prstGeom>
            <a:ln w="34131" cap="flat">
              <a:solidFill>
                <a:srgbClr val="483C5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2796475" y="216438"/>
              <a:ext cx="1359114" cy="0"/>
            </a:xfrm>
            <a:prstGeom prst="line">
              <a:avLst/>
            </a:prstGeom>
            <a:ln w="34131" cap="flat">
              <a:solidFill>
                <a:srgbClr val="483C59"/>
              </a:solidFill>
              <a:prstDash val="solid"/>
              <a:headEnd type="oval" w="lg" len="lg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7903636" y="9855011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9F3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3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-6576279" y="430632"/>
            <a:ext cx="11834729" cy="2618664"/>
            <a:chOff x="0" y="0"/>
            <a:chExt cx="15779639" cy="3491552"/>
          </a:xfrm>
        </p:grpSpPr>
        <p:grpSp>
          <p:nvGrpSpPr>
            <p:cNvPr id="46" name="Group 46"/>
            <p:cNvGrpSpPr/>
            <p:nvPr/>
          </p:nvGrpSpPr>
          <p:grpSpPr>
            <a:xfrm rot="-10800000">
              <a:off x="0" y="1896704"/>
              <a:ext cx="15779639" cy="1594848"/>
              <a:chOff x="0" y="0"/>
              <a:chExt cx="4146632" cy="41910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4146633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46633" h="419100">
                    <a:moveTo>
                      <a:pt x="12266" y="0"/>
                    </a:moveTo>
                    <a:lnTo>
                      <a:pt x="3852573" y="0"/>
                    </a:lnTo>
                    <a:cubicBezTo>
                      <a:pt x="4051701" y="0"/>
                      <a:pt x="4146633" y="93819"/>
                      <a:pt x="4146633" y="209550"/>
                    </a:cubicBezTo>
                    <a:cubicBezTo>
                      <a:pt x="4146633" y="325281"/>
                      <a:pt x="4051701" y="419100"/>
                      <a:pt x="3852573" y="419100"/>
                    </a:cubicBezTo>
                    <a:lnTo>
                      <a:pt x="12266" y="419100"/>
                    </a:lnTo>
                    <a:cubicBezTo>
                      <a:pt x="9013" y="419100"/>
                      <a:pt x="5893" y="417808"/>
                      <a:pt x="3593" y="415507"/>
                    </a:cubicBezTo>
                    <a:cubicBezTo>
                      <a:pt x="1292" y="413207"/>
                      <a:pt x="0" y="410087"/>
                      <a:pt x="0" y="406834"/>
                    </a:cubicBezTo>
                    <a:lnTo>
                      <a:pt x="0" y="12266"/>
                    </a:lnTo>
                    <a:cubicBezTo>
                      <a:pt x="0" y="9013"/>
                      <a:pt x="1292" y="5893"/>
                      <a:pt x="3593" y="3593"/>
                    </a:cubicBezTo>
                    <a:cubicBezTo>
                      <a:pt x="5893" y="1292"/>
                      <a:pt x="9013" y="0"/>
                      <a:pt x="12266" y="0"/>
                    </a:cubicBezTo>
                    <a:close/>
                  </a:path>
                </a:pathLst>
              </a:custGeom>
              <a:solidFill>
                <a:srgbClr val="BAB2C6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25400" y="-38100"/>
                <a:ext cx="3918032" cy="457200"/>
              </a:xfrm>
              <a:prstGeom prst="rect">
                <a:avLst/>
              </a:prstGeom>
            </p:spPr>
            <p:txBody>
              <a:bodyPr lIns="44725" tIns="44725" rIns="44725" bIns="44725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 rot="-10800000">
              <a:off x="8024663" y="0"/>
              <a:ext cx="5630645" cy="1594848"/>
              <a:chOff x="0" y="0"/>
              <a:chExt cx="1479642" cy="419100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1479642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479642" h="419100">
                    <a:moveTo>
                      <a:pt x="34374" y="0"/>
                    </a:moveTo>
                    <a:lnTo>
                      <a:pt x="1247430" y="0"/>
                    </a:lnTo>
                    <a:cubicBezTo>
                      <a:pt x="1384711" y="0"/>
                      <a:pt x="1479642" y="93819"/>
                      <a:pt x="1479642" y="209550"/>
                    </a:cubicBezTo>
                    <a:cubicBezTo>
                      <a:pt x="1479642" y="325281"/>
                      <a:pt x="1384711" y="419100"/>
                      <a:pt x="1247430" y="419100"/>
                    </a:cubicBezTo>
                    <a:lnTo>
                      <a:pt x="34374" y="419100"/>
                    </a:lnTo>
                    <a:cubicBezTo>
                      <a:pt x="15390" y="419100"/>
                      <a:pt x="0" y="403710"/>
                      <a:pt x="0" y="384726"/>
                    </a:cubicBezTo>
                    <a:lnTo>
                      <a:pt x="0" y="34374"/>
                    </a:lnTo>
                    <a:cubicBezTo>
                      <a:pt x="0" y="15390"/>
                      <a:pt x="15390" y="0"/>
                      <a:pt x="34374" y="0"/>
                    </a:cubicBezTo>
                    <a:close/>
                  </a:path>
                </a:pathLst>
              </a:custGeom>
              <a:solidFill>
                <a:srgbClr val="483C59"/>
              </a:solidFill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25400" y="-38100"/>
                <a:ext cx="1251042" cy="457200"/>
              </a:xfrm>
              <a:prstGeom prst="rect">
                <a:avLst/>
              </a:prstGeom>
            </p:spPr>
            <p:txBody>
              <a:bodyPr lIns="44725" tIns="44725" rIns="44725" bIns="44725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9233829" y="2321329"/>
              <a:ext cx="5905702" cy="688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52"/>
                </a:lnSpc>
              </a:pPr>
              <a:r>
                <a:rPr lang="en-US" sz="3109" b="1" dirty="0">
                  <a:solidFill>
                    <a:srgbClr val="FFF9F3"/>
                  </a:solidFill>
                  <a:latin typeface="Ruda Bold"/>
                  <a:ea typeface="Ruda Bold"/>
                  <a:cs typeface="Ruda Bold"/>
                  <a:sym typeface="Ruda Bold"/>
                </a:rPr>
                <a:t>40 Parents-child triads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9648146" y="239947"/>
              <a:ext cx="3057505" cy="1019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09"/>
                </a:lnSpc>
              </a:pPr>
              <a:r>
                <a:rPr lang="en-US" sz="4578">
                  <a:solidFill>
                    <a:srgbClr val="FFF9F3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Sample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0025128" y="430632"/>
            <a:ext cx="14180230" cy="2618664"/>
            <a:chOff x="96657" y="0"/>
            <a:chExt cx="18906974" cy="3491552"/>
          </a:xfrm>
        </p:grpSpPr>
        <p:grpSp>
          <p:nvGrpSpPr>
            <p:cNvPr id="55" name="Group 55"/>
            <p:cNvGrpSpPr/>
            <p:nvPr/>
          </p:nvGrpSpPr>
          <p:grpSpPr>
            <a:xfrm>
              <a:off x="96657" y="1751718"/>
              <a:ext cx="18906974" cy="1739834"/>
              <a:chOff x="25400" y="-38100"/>
              <a:chExt cx="4968445" cy="4572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578559" y="0"/>
                <a:ext cx="4415286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993845" h="419100">
                    <a:moveTo>
                      <a:pt x="10185" y="0"/>
                    </a:moveTo>
                    <a:lnTo>
                      <a:pt x="4680139" y="0"/>
                    </a:lnTo>
                    <a:cubicBezTo>
                      <a:pt x="4898914" y="0"/>
                      <a:pt x="4993845" y="93819"/>
                      <a:pt x="4993845" y="209550"/>
                    </a:cubicBezTo>
                    <a:cubicBezTo>
                      <a:pt x="4993845" y="325281"/>
                      <a:pt x="4898914" y="419100"/>
                      <a:pt x="4680139" y="419100"/>
                    </a:cubicBezTo>
                    <a:lnTo>
                      <a:pt x="10185" y="419100"/>
                    </a:lnTo>
                    <a:cubicBezTo>
                      <a:pt x="7484" y="419100"/>
                      <a:pt x="4893" y="418027"/>
                      <a:pt x="2983" y="416117"/>
                    </a:cubicBezTo>
                    <a:cubicBezTo>
                      <a:pt x="1073" y="414207"/>
                      <a:pt x="0" y="411616"/>
                      <a:pt x="0" y="408915"/>
                    </a:cubicBezTo>
                    <a:lnTo>
                      <a:pt x="0" y="10185"/>
                    </a:lnTo>
                    <a:cubicBezTo>
                      <a:pt x="0" y="7484"/>
                      <a:pt x="1073" y="4893"/>
                      <a:pt x="2983" y="2983"/>
                    </a:cubicBezTo>
                    <a:cubicBezTo>
                      <a:pt x="4893" y="1073"/>
                      <a:pt x="7484" y="0"/>
                      <a:pt x="10185" y="0"/>
                    </a:cubicBezTo>
                    <a:close/>
                  </a:path>
                </a:pathLst>
              </a:custGeom>
              <a:solidFill>
                <a:srgbClr val="BAB2C6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25400" y="-38100"/>
                <a:ext cx="4765245" cy="457200"/>
              </a:xfrm>
              <a:prstGeom prst="rect">
                <a:avLst/>
              </a:prstGeom>
            </p:spPr>
            <p:txBody>
              <a:bodyPr lIns="44725" tIns="44725" rIns="44725" bIns="44725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6154080" y="0"/>
              <a:ext cx="5630645" cy="1594848"/>
              <a:chOff x="0" y="0"/>
              <a:chExt cx="1479642" cy="4191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479642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479642" h="419100">
                    <a:moveTo>
                      <a:pt x="34374" y="0"/>
                    </a:moveTo>
                    <a:lnTo>
                      <a:pt x="1247430" y="0"/>
                    </a:lnTo>
                    <a:cubicBezTo>
                      <a:pt x="1384711" y="0"/>
                      <a:pt x="1479642" y="93819"/>
                      <a:pt x="1479642" y="209550"/>
                    </a:cubicBezTo>
                    <a:cubicBezTo>
                      <a:pt x="1479642" y="325281"/>
                      <a:pt x="1384711" y="419100"/>
                      <a:pt x="1247430" y="419100"/>
                    </a:cubicBezTo>
                    <a:lnTo>
                      <a:pt x="34374" y="419100"/>
                    </a:lnTo>
                    <a:cubicBezTo>
                      <a:pt x="15390" y="419100"/>
                      <a:pt x="0" y="403710"/>
                      <a:pt x="0" y="384726"/>
                    </a:cubicBezTo>
                    <a:lnTo>
                      <a:pt x="0" y="34374"/>
                    </a:lnTo>
                    <a:cubicBezTo>
                      <a:pt x="0" y="15390"/>
                      <a:pt x="15390" y="0"/>
                      <a:pt x="34374" y="0"/>
                    </a:cubicBezTo>
                    <a:close/>
                  </a:path>
                </a:pathLst>
              </a:custGeom>
              <a:solidFill>
                <a:srgbClr val="483C59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25400" y="-38100"/>
                <a:ext cx="1251042" cy="457200"/>
              </a:xfrm>
              <a:prstGeom prst="rect">
                <a:avLst/>
              </a:prstGeom>
            </p:spPr>
            <p:txBody>
              <a:bodyPr lIns="44725" tIns="44725" rIns="44725" bIns="44725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1" name="TextBox 61"/>
            <p:cNvSpPr txBox="1"/>
            <p:nvPr/>
          </p:nvSpPr>
          <p:spPr>
            <a:xfrm>
              <a:off x="1466254" y="1953029"/>
              <a:ext cx="10765166" cy="1471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52"/>
                </a:lnSpc>
              </a:pPr>
              <a:r>
                <a:rPr lang="en-US" sz="3109" b="1" dirty="0">
                  <a:solidFill>
                    <a:srgbClr val="FFF9F3"/>
                  </a:solidFill>
                  <a:latin typeface="Ruda Bold"/>
                  <a:ea typeface="Ruda Bold"/>
                  <a:cs typeface="Ruda Bold"/>
                  <a:sym typeface="Ruda Bold"/>
                </a:rPr>
                <a:t>Free play +</a:t>
              </a:r>
            </a:p>
            <a:p>
              <a:pPr algn="ctr">
                <a:lnSpc>
                  <a:spcPts val="4352"/>
                </a:lnSpc>
              </a:pPr>
              <a:r>
                <a:rPr lang="en-US" sz="3109" b="1" dirty="0">
                  <a:solidFill>
                    <a:srgbClr val="FFF9F3"/>
                  </a:solidFill>
                  <a:latin typeface="Ruda Bold"/>
                  <a:ea typeface="Ruda Bold"/>
                  <a:cs typeface="Ruda Bold"/>
                  <a:sym typeface="Ruda Bold"/>
                </a:rPr>
                <a:t>Dyadic Interaction Paradigm 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114507" y="239947"/>
              <a:ext cx="3275566" cy="1019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09"/>
                </a:lnSpc>
              </a:pPr>
              <a:r>
                <a:rPr lang="en-US" sz="4578">
                  <a:solidFill>
                    <a:srgbClr val="FFF9F3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Procedure</a:t>
              </a:r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10671405" y="7318174"/>
            <a:ext cx="6838458" cy="2267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4883" lvl="1" indent="-282442" algn="l">
              <a:lnSpc>
                <a:spcPts val="3662"/>
              </a:lnSpc>
              <a:buAutoNum type="arabicPeriod"/>
            </a:pPr>
            <a:r>
              <a:rPr lang="en-US" sz="2616" dirty="0">
                <a:solidFill>
                  <a:srgbClr val="483C59"/>
                </a:solidFill>
                <a:latin typeface="Ruda"/>
                <a:ea typeface="Ruda"/>
                <a:cs typeface="Ruda"/>
                <a:sym typeface="Ruda"/>
              </a:rPr>
              <a:t>Thoughts and feelings - recall task for EA</a:t>
            </a:r>
          </a:p>
          <a:p>
            <a:pPr marL="564883" lvl="1" indent="-282442" algn="l">
              <a:lnSpc>
                <a:spcPts val="3662"/>
              </a:lnSpc>
              <a:buAutoNum type="arabicPeriod"/>
            </a:pPr>
            <a:r>
              <a:rPr lang="en-US" sz="2616" dirty="0">
                <a:solidFill>
                  <a:srgbClr val="483C59"/>
                </a:solidFill>
                <a:latin typeface="Ruda"/>
                <a:ea typeface="Ruda"/>
                <a:cs typeface="Ruda"/>
                <a:sym typeface="Ruda"/>
              </a:rPr>
              <a:t>Questionnaire about Family time : </a:t>
            </a:r>
          </a:p>
          <a:p>
            <a:pPr marL="1129767" lvl="2" indent="-376589" algn="l">
              <a:lnSpc>
                <a:spcPts val="3662"/>
              </a:lnSpc>
              <a:buFont typeface="Arial"/>
              <a:buChar char="⚬"/>
            </a:pPr>
            <a:r>
              <a:rPr lang="en-US" sz="2616" dirty="0">
                <a:solidFill>
                  <a:srgbClr val="483C59"/>
                </a:solidFill>
                <a:latin typeface="Ruda"/>
                <a:ea typeface="Ruda"/>
                <a:cs typeface="Ruda"/>
                <a:sym typeface="Ruda"/>
              </a:rPr>
              <a:t>Couple time</a:t>
            </a:r>
          </a:p>
          <a:p>
            <a:pPr marL="1129767" lvl="2" indent="-376589" algn="l">
              <a:lnSpc>
                <a:spcPts val="3662"/>
              </a:lnSpc>
              <a:buFont typeface="Arial"/>
              <a:buChar char="⚬"/>
            </a:pPr>
            <a:r>
              <a:rPr lang="en-US" sz="2616" dirty="0">
                <a:solidFill>
                  <a:srgbClr val="483C59"/>
                </a:solidFill>
                <a:latin typeface="Ruda"/>
                <a:ea typeface="Ruda"/>
                <a:cs typeface="Ruda"/>
                <a:sym typeface="Ruda"/>
              </a:rPr>
              <a:t>Child time</a:t>
            </a:r>
          </a:p>
          <a:p>
            <a:pPr marL="1129767" lvl="2" indent="-376589" algn="l">
              <a:lnSpc>
                <a:spcPts val="3662"/>
              </a:lnSpc>
              <a:buFont typeface="Arial"/>
              <a:buChar char="⚬"/>
            </a:pPr>
            <a:r>
              <a:rPr lang="en-US" sz="2616" dirty="0">
                <a:solidFill>
                  <a:srgbClr val="483C59"/>
                </a:solidFill>
                <a:latin typeface="Ruda"/>
                <a:ea typeface="Ruda"/>
                <a:cs typeface="Ruda"/>
                <a:sym typeface="Ruda"/>
              </a:rPr>
              <a:t>Triad time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9202871" y="3492229"/>
            <a:ext cx="1340555" cy="5085672"/>
            <a:chOff x="-260820" y="2"/>
            <a:chExt cx="1787406" cy="6780895"/>
          </a:xfrm>
        </p:grpSpPr>
        <p:grpSp>
          <p:nvGrpSpPr>
            <p:cNvPr id="65" name="Group 65"/>
            <p:cNvGrpSpPr/>
            <p:nvPr/>
          </p:nvGrpSpPr>
          <p:grpSpPr>
            <a:xfrm rot="16200000">
              <a:off x="-2757565" y="2496747"/>
              <a:ext cx="6780895" cy="1787406"/>
              <a:chOff x="0" y="-38100"/>
              <a:chExt cx="990529" cy="261098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990528" cy="222998"/>
              </a:xfrm>
              <a:custGeom>
                <a:avLst/>
                <a:gdLst/>
                <a:ahLst/>
                <a:cxnLst/>
                <a:rect l="l" t="t" r="r" b="b"/>
                <a:pathLst>
                  <a:path w="990528" h="222998">
                    <a:moveTo>
                      <a:pt x="42815" y="0"/>
                    </a:moveTo>
                    <a:lnTo>
                      <a:pt x="947714" y="0"/>
                    </a:lnTo>
                    <a:cubicBezTo>
                      <a:pt x="959069" y="0"/>
                      <a:pt x="969959" y="4511"/>
                      <a:pt x="977988" y="12540"/>
                    </a:cubicBezTo>
                    <a:cubicBezTo>
                      <a:pt x="986018" y="20569"/>
                      <a:pt x="990528" y="31460"/>
                      <a:pt x="990528" y="42815"/>
                    </a:cubicBezTo>
                    <a:lnTo>
                      <a:pt x="990528" y="180183"/>
                    </a:lnTo>
                    <a:cubicBezTo>
                      <a:pt x="990528" y="203829"/>
                      <a:pt x="971360" y="222998"/>
                      <a:pt x="947714" y="222998"/>
                    </a:cubicBezTo>
                    <a:lnTo>
                      <a:pt x="42815" y="222998"/>
                    </a:lnTo>
                    <a:cubicBezTo>
                      <a:pt x="31460" y="222998"/>
                      <a:pt x="20569" y="218487"/>
                      <a:pt x="12540" y="210458"/>
                    </a:cubicBezTo>
                    <a:cubicBezTo>
                      <a:pt x="4511" y="202428"/>
                      <a:pt x="0" y="191538"/>
                      <a:pt x="0" y="180183"/>
                    </a:cubicBezTo>
                    <a:lnTo>
                      <a:pt x="0" y="42815"/>
                    </a:lnTo>
                    <a:cubicBezTo>
                      <a:pt x="0" y="19169"/>
                      <a:pt x="19169" y="0"/>
                      <a:pt x="42815" y="0"/>
                    </a:cubicBezTo>
                    <a:close/>
                  </a:path>
                </a:pathLst>
              </a:custGeom>
              <a:solidFill>
                <a:srgbClr val="B4D435"/>
              </a:solidFill>
              <a:ln w="3048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-38100"/>
                <a:ext cx="990529" cy="2610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 rot="16200000">
              <a:off x="-2437342" y="2738436"/>
              <a:ext cx="6401267" cy="1304023"/>
              <a:chOff x="0" y="0"/>
              <a:chExt cx="987850" cy="201238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987850" cy="201238"/>
              </a:xfrm>
              <a:custGeom>
                <a:avLst/>
                <a:gdLst/>
                <a:ahLst/>
                <a:cxnLst/>
                <a:rect l="l" t="t" r="r" b="b"/>
                <a:pathLst>
                  <a:path w="987850" h="201238">
                    <a:moveTo>
                      <a:pt x="31496" y="0"/>
                    </a:moveTo>
                    <a:lnTo>
                      <a:pt x="956354" y="0"/>
                    </a:lnTo>
                    <a:cubicBezTo>
                      <a:pt x="973749" y="0"/>
                      <a:pt x="987850" y="14101"/>
                      <a:pt x="987850" y="31496"/>
                    </a:cubicBezTo>
                    <a:lnTo>
                      <a:pt x="987850" y="169742"/>
                    </a:lnTo>
                    <a:cubicBezTo>
                      <a:pt x="987850" y="187137"/>
                      <a:pt x="973749" y="201238"/>
                      <a:pt x="956354" y="201238"/>
                    </a:cubicBezTo>
                    <a:lnTo>
                      <a:pt x="31496" y="201238"/>
                    </a:lnTo>
                    <a:cubicBezTo>
                      <a:pt x="14101" y="201238"/>
                      <a:pt x="0" y="187137"/>
                      <a:pt x="0" y="169742"/>
                    </a:cubicBezTo>
                    <a:lnTo>
                      <a:pt x="0" y="31496"/>
                    </a:lnTo>
                    <a:cubicBezTo>
                      <a:pt x="0" y="14101"/>
                      <a:pt x="14101" y="0"/>
                      <a:pt x="31496" y="0"/>
                    </a:cubicBezTo>
                    <a:close/>
                  </a:path>
                </a:pathLst>
              </a:custGeom>
              <a:solidFill>
                <a:srgbClr val="B4D435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38100"/>
                <a:ext cx="987850" cy="2393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 rot="16200000">
              <a:off x="-933603" y="4384891"/>
              <a:ext cx="3146903" cy="1550911"/>
              <a:chOff x="-22024" y="-38100"/>
              <a:chExt cx="485633" cy="239338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-22024" y="0"/>
                <a:ext cx="485633" cy="201238"/>
              </a:xfrm>
              <a:custGeom>
                <a:avLst/>
                <a:gdLst/>
                <a:ahLst/>
                <a:cxnLst/>
                <a:rect l="l" t="t" r="r" b="b"/>
                <a:pathLst>
                  <a:path w="463609" h="201238">
                    <a:moveTo>
                      <a:pt x="67111" y="0"/>
                    </a:moveTo>
                    <a:lnTo>
                      <a:pt x="396498" y="0"/>
                    </a:lnTo>
                    <a:cubicBezTo>
                      <a:pt x="433563" y="0"/>
                      <a:pt x="463609" y="30046"/>
                      <a:pt x="463609" y="67111"/>
                    </a:cubicBezTo>
                    <a:lnTo>
                      <a:pt x="463609" y="134128"/>
                    </a:lnTo>
                    <a:cubicBezTo>
                      <a:pt x="463609" y="151926"/>
                      <a:pt x="456538" y="168996"/>
                      <a:pt x="443953" y="181582"/>
                    </a:cubicBezTo>
                    <a:cubicBezTo>
                      <a:pt x="431367" y="194168"/>
                      <a:pt x="414297" y="201238"/>
                      <a:pt x="396498" y="201238"/>
                    </a:cubicBezTo>
                    <a:lnTo>
                      <a:pt x="67111" y="201238"/>
                    </a:lnTo>
                    <a:cubicBezTo>
                      <a:pt x="30046" y="201238"/>
                      <a:pt x="0" y="171192"/>
                      <a:pt x="0" y="134128"/>
                    </a:cubicBezTo>
                    <a:lnTo>
                      <a:pt x="0" y="67111"/>
                    </a:lnTo>
                    <a:cubicBezTo>
                      <a:pt x="0" y="30046"/>
                      <a:pt x="30046" y="0"/>
                      <a:pt x="67111" y="0"/>
                    </a:cubicBezTo>
                    <a:close/>
                  </a:path>
                </a:pathLst>
              </a:custGeom>
              <a:solidFill>
                <a:srgbClr val="27DAB8"/>
              </a:solidFill>
            </p:spPr>
            <p:txBody>
              <a:bodyPr/>
              <a:lstStyle/>
              <a:p>
                <a:endParaRPr lang="fr-BE" dirty="0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-38100"/>
                <a:ext cx="463609" cy="2393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 rot="16200000">
              <a:off x="-339427" y="2738437"/>
              <a:ext cx="2205435" cy="1304023"/>
              <a:chOff x="0" y="0"/>
              <a:chExt cx="340345" cy="201238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340345" cy="201238"/>
              </a:xfrm>
              <a:custGeom>
                <a:avLst/>
                <a:gdLst/>
                <a:ahLst/>
                <a:cxnLst/>
                <a:rect l="l" t="t" r="r" b="b"/>
                <a:pathLst>
                  <a:path w="340345" h="201238">
                    <a:moveTo>
                      <a:pt x="0" y="0"/>
                    </a:moveTo>
                    <a:lnTo>
                      <a:pt x="340345" y="0"/>
                    </a:lnTo>
                    <a:lnTo>
                      <a:pt x="340345" y="201238"/>
                    </a:lnTo>
                    <a:lnTo>
                      <a:pt x="0" y="201238"/>
                    </a:lnTo>
                    <a:close/>
                  </a:path>
                </a:pathLst>
              </a:custGeom>
              <a:solidFill>
                <a:srgbClr val="B4D435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38100"/>
                <a:ext cx="340345" cy="23933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7" name="AutoShape 77"/>
            <p:cNvSpPr/>
            <p:nvPr/>
          </p:nvSpPr>
          <p:spPr>
            <a:xfrm>
              <a:off x="219492" y="2287731"/>
              <a:ext cx="1105563" cy="0"/>
            </a:xfrm>
            <a:prstGeom prst="line">
              <a:avLst/>
            </a:prstGeom>
            <a:ln w="50800" cap="flat">
              <a:solidFill>
                <a:srgbClr val="FFF9F3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391840" y="640344"/>
              <a:ext cx="760870" cy="1019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09"/>
                </a:lnSpc>
              </a:pPr>
              <a:r>
                <a:rPr lang="en-US" sz="4578">
                  <a:solidFill>
                    <a:srgbClr val="FFF9F3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1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391840" y="2781332"/>
              <a:ext cx="760870" cy="1019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09"/>
                </a:lnSpc>
              </a:pPr>
              <a:r>
                <a:rPr lang="en-US" sz="4578">
                  <a:solidFill>
                    <a:srgbClr val="FFF9F3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2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391840" y="5020216"/>
              <a:ext cx="760870" cy="1019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09"/>
                </a:lnSpc>
              </a:pPr>
              <a:r>
                <a:rPr lang="en-US" sz="4578">
                  <a:solidFill>
                    <a:srgbClr val="FFF9F3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3</a:t>
              </a:r>
            </a:p>
          </p:txBody>
        </p:sp>
      </p:grpSp>
      <p:sp>
        <p:nvSpPr>
          <p:cNvPr id="81" name="TextBox 81"/>
          <p:cNvSpPr txBox="1"/>
          <p:nvPr/>
        </p:nvSpPr>
        <p:spPr>
          <a:xfrm>
            <a:off x="152837" y="9918511"/>
            <a:ext cx="738282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>
                <a:solidFill>
                  <a:srgbClr val="FFF9F3"/>
                </a:solidFill>
                <a:latin typeface="Circe Bold"/>
                <a:ea typeface="Circe Bold"/>
                <a:cs typeface="Circe Bold"/>
                <a:sym typeface="Circe Bold"/>
              </a:rPr>
              <a:t>Ickes (1983) ; Loop et al. (2017) ; Milek et al. (2017)</a:t>
            </a:r>
          </a:p>
          <a:p>
            <a:pPr algn="l">
              <a:lnSpc>
                <a:spcPts val="2100"/>
              </a:lnSpc>
              <a:spcBef>
                <a:spcPct val="0"/>
              </a:spcBef>
            </a:pPr>
            <a:endParaRPr lang="en-US" sz="1500" b="1">
              <a:solidFill>
                <a:srgbClr val="FFF9F3"/>
              </a:solidFill>
              <a:latin typeface="Circe Bold"/>
              <a:ea typeface="Circe Bold"/>
              <a:cs typeface="Circe Bold"/>
              <a:sym typeface="Circe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819897"/>
            <a:ext cx="18288000" cy="467103"/>
            <a:chOff x="0" y="0"/>
            <a:chExt cx="2854277" cy="729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4277" cy="72903"/>
            </a:xfrm>
            <a:custGeom>
              <a:avLst/>
              <a:gdLst/>
              <a:ahLst/>
              <a:cxnLst/>
              <a:rect l="l" t="t" r="r" b="b"/>
              <a:pathLst>
                <a:path w="2854277" h="72903">
                  <a:moveTo>
                    <a:pt x="0" y="0"/>
                  </a:moveTo>
                  <a:lnTo>
                    <a:pt x="2854277" y="0"/>
                  </a:lnTo>
                  <a:lnTo>
                    <a:pt x="2854277" y="72903"/>
                  </a:lnTo>
                  <a:lnTo>
                    <a:pt x="0" y="72903"/>
                  </a:lnTo>
                  <a:close/>
                </a:path>
              </a:pathLst>
            </a:custGeom>
            <a:solidFill>
              <a:srgbClr val="483C59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54277" cy="111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819897"/>
            <a:ext cx="18288000" cy="467103"/>
            <a:chOff x="0" y="0"/>
            <a:chExt cx="2854277" cy="729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54277" cy="72903"/>
            </a:xfrm>
            <a:custGeom>
              <a:avLst/>
              <a:gdLst/>
              <a:ahLst/>
              <a:cxnLst/>
              <a:rect l="l" t="t" r="r" b="b"/>
              <a:pathLst>
                <a:path w="2854277" h="72903">
                  <a:moveTo>
                    <a:pt x="0" y="0"/>
                  </a:moveTo>
                  <a:lnTo>
                    <a:pt x="2854277" y="0"/>
                  </a:lnTo>
                  <a:lnTo>
                    <a:pt x="2854277" y="72903"/>
                  </a:lnTo>
                  <a:lnTo>
                    <a:pt x="0" y="72903"/>
                  </a:lnTo>
                  <a:close/>
                </a:path>
              </a:pathLst>
            </a:custGeom>
            <a:solidFill>
              <a:srgbClr val="483C59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854277" cy="111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715122"/>
            <a:ext cx="18287993" cy="104775"/>
            <a:chOff x="0" y="0"/>
            <a:chExt cx="24383991" cy="139700"/>
          </a:xfrm>
        </p:grpSpPr>
        <p:sp>
          <p:nvSpPr>
            <p:cNvPr id="9" name="AutoShape 9"/>
            <p:cNvSpPr/>
            <p:nvPr/>
          </p:nvSpPr>
          <p:spPr>
            <a:xfrm>
              <a:off x="0" y="69850"/>
              <a:ext cx="9397527" cy="0"/>
            </a:xfrm>
            <a:prstGeom prst="line">
              <a:avLst/>
            </a:prstGeom>
            <a:ln w="139700" cap="flat">
              <a:gradFill>
                <a:gsLst>
                  <a:gs pos="0">
                    <a:srgbClr val="27DAB8">
                      <a:alpha val="100000"/>
                    </a:srgbClr>
                  </a:gs>
                  <a:gs pos="50000">
                    <a:srgbClr val="27DAB8">
                      <a:alpha val="100000"/>
                    </a:srgbClr>
                  </a:gs>
                  <a:gs pos="100000">
                    <a:srgbClr val="B4D435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14986464" y="69850"/>
              <a:ext cx="9397527" cy="0"/>
            </a:xfrm>
            <a:prstGeom prst="line">
              <a:avLst/>
            </a:prstGeom>
            <a:ln w="139700" cap="flat">
              <a:gradFill>
                <a:gsLst>
                  <a:gs pos="0">
                    <a:srgbClr val="B4D435">
                      <a:alpha val="100000"/>
                    </a:srgbClr>
                  </a:gs>
                  <a:gs pos="50000">
                    <a:srgbClr val="27DAB8">
                      <a:alpha val="100000"/>
                    </a:srgbClr>
                  </a:gs>
                  <a:gs pos="100000">
                    <a:srgbClr val="27DAB8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8848039" y="69850"/>
              <a:ext cx="6669825" cy="0"/>
            </a:xfrm>
            <a:prstGeom prst="line">
              <a:avLst/>
            </a:prstGeom>
            <a:ln w="139700" cap="flat">
              <a:solidFill>
                <a:srgbClr val="B4D43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1782" y="294971"/>
            <a:ext cx="7857113" cy="6953753"/>
            <a:chOff x="0" y="0"/>
            <a:chExt cx="10476151" cy="9271671"/>
          </a:xfrm>
        </p:grpSpPr>
        <p:grpSp>
          <p:nvGrpSpPr>
            <p:cNvPr id="13" name="Group 13"/>
            <p:cNvGrpSpPr/>
            <p:nvPr/>
          </p:nvGrpSpPr>
          <p:grpSpPr>
            <a:xfrm>
              <a:off x="1640411" y="6705667"/>
              <a:ext cx="1707655" cy="1707655"/>
              <a:chOff x="0" y="0"/>
              <a:chExt cx="13716000" cy="13716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68891" t="-27770" r="-170214" b="-69527"/>
                </a:stretch>
              </a:blipFill>
              <a:ln w="38100" cap="sq">
                <a:solidFill>
                  <a:srgbClr val="483C5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3089342" y="6195718"/>
              <a:ext cx="1707655" cy="1707655"/>
              <a:chOff x="0" y="0"/>
              <a:chExt cx="13716000" cy="13716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213383" t="-37957" r="-49885" b="-73399"/>
                </a:stretch>
              </a:blipFill>
              <a:ln w="38100" cap="sq">
                <a:solidFill>
                  <a:srgbClr val="DF81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2343565" y="5016386"/>
              <a:ext cx="1750073" cy="1114652"/>
              <a:chOff x="-24" y="-25464"/>
              <a:chExt cx="204855" cy="13047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04831" cy="82851"/>
              </a:xfrm>
              <a:custGeom>
                <a:avLst/>
                <a:gdLst/>
                <a:ahLst/>
                <a:cxnLst/>
                <a:rect l="l" t="t" r="r" b="b"/>
                <a:pathLst>
                  <a:path w="204831" h="82851">
                    <a:moveTo>
                      <a:pt x="0" y="0"/>
                    </a:moveTo>
                    <a:lnTo>
                      <a:pt x="204831" y="0"/>
                    </a:lnTo>
                    <a:lnTo>
                      <a:pt x="204831" y="82851"/>
                    </a:lnTo>
                    <a:lnTo>
                      <a:pt x="0" y="82851"/>
                    </a:lnTo>
                    <a:close/>
                  </a:path>
                </a:pathLst>
              </a:custGeom>
              <a:solidFill>
                <a:srgbClr val="483C59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-24" y="-25464"/>
                <a:ext cx="204831" cy="130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dirty="0">
                    <a:solidFill>
                      <a:srgbClr val="FFFFFF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EAD</a:t>
                </a:r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7164155" y="6793112"/>
              <a:ext cx="1791728" cy="1791728"/>
              <a:chOff x="0" y="0"/>
              <a:chExt cx="13716000" cy="13716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68891" t="-27770" r="-170214" b="-69527"/>
                </a:stretch>
              </a:blipFill>
              <a:ln w="38100" cap="sq">
                <a:solidFill>
                  <a:srgbClr val="483C5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8684423" y="6258056"/>
              <a:ext cx="1791728" cy="1791728"/>
              <a:chOff x="0" y="0"/>
              <a:chExt cx="13716000" cy="13716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213383" t="-37957" r="-49885" b="-73399"/>
                </a:stretch>
              </a:blipFill>
              <a:ln w="38100" cap="sq">
                <a:solidFill>
                  <a:srgbClr val="DF81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8466361" y="7621038"/>
              <a:ext cx="1650633" cy="1650633"/>
              <a:chOff x="0" y="0"/>
              <a:chExt cx="13716000" cy="13716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271772" t="-88857" r="-225278" b="-158518"/>
                </a:stretch>
              </a:blipFill>
              <a:ln w="38100" cap="sq">
                <a:gradFill>
                  <a:gsLst>
                    <a:gs pos="0">
                      <a:srgbClr val="B4D435">
                        <a:alpha val="100000"/>
                      </a:srgbClr>
                    </a:gs>
                    <a:gs pos="50000">
                      <a:srgbClr val="27DAB8">
                        <a:alpha val="100000"/>
                      </a:srgbClr>
                    </a:gs>
                    <a:gs pos="100000">
                      <a:srgbClr val="27DAB8">
                        <a:alpha val="100000"/>
                      </a:srgbClr>
                    </a:gs>
                  </a:gsLst>
                  <a:lin ang="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7936915" y="5014899"/>
              <a:ext cx="1758172" cy="1114652"/>
              <a:chOff x="-972" y="-25638"/>
              <a:chExt cx="205803" cy="13047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04831" cy="82851"/>
              </a:xfrm>
              <a:custGeom>
                <a:avLst/>
                <a:gdLst/>
                <a:ahLst/>
                <a:cxnLst/>
                <a:rect l="l" t="t" r="r" b="b"/>
                <a:pathLst>
                  <a:path w="204831" h="82851">
                    <a:moveTo>
                      <a:pt x="0" y="0"/>
                    </a:moveTo>
                    <a:lnTo>
                      <a:pt x="204831" y="0"/>
                    </a:lnTo>
                    <a:lnTo>
                      <a:pt x="204831" y="82851"/>
                    </a:lnTo>
                    <a:lnTo>
                      <a:pt x="0" y="82851"/>
                    </a:lnTo>
                    <a:close/>
                  </a:path>
                </a:pathLst>
              </a:custGeom>
              <a:solidFill>
                <a:srgbClr val="483C59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-972" y="-25638"/>
                <a:ext cx="204831" cy="1304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dirty="0">
                    <a:solidFill>
                      <a:srgbClr val="FFFFFF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EAT</a:t>
                </a: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 rot="-10800000">
              <a:off x="2721318" y="263688"/>
              <a:ext cx="6401268" cy="1014888"/>
              <a:chOff x="0" y="0"/>
              <a:chExt cx="987850" cy="15661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987850" cy="156619"/>
              </a:xfrm>
              <a:custGeom>
                <a:avLst/>
                <a:gdLst/>
                <a:ahLst/>
                <a:cxnLst/>
                <a:rect l="l" t="t" r="r" b="b"/>
                <a:pathLst>
                  <a:path w="987850" h="156619">
                    <a:moveTo>
                      <a:pt x="31496" y="0"/>
                    </a:moveTo>
                    <a:lnTo>
                      <a:pt x="956354" y="0"/>
                    </a:lnTo>
                    <a:cubicBezTo>
                      <a:pt x="973749" y="0"/>
                      <a:pt x="987850" y="14101"/>
                      <a:pt x="987850" y="31496"/>
                    </a:cubicBezTo>
                    <a:lnTo>
                      <a:pt x="987850" y="125123"/>
                    </a:lnTo>
                    <a:cubicBezTo>
                      <a:pt x="987850" y="142517"/>
                      <a:pt x="973749" y="156619"/>
                      <a:pt x="956354" y="156619"/>
                    </a:cubicBezTo>
                    <a:lnTo>
                      <a:pt x="31496" y="156619"/>
                    </a:lnTo>
                    <a:cubicBezTo>
                      <a:pt x="14101" y="156619"/>
                      <a:pt x="0" y="142517"/>
                      <a:pt x="0" y="125123"/>
                    </a:cubicBezTo>
                    <a:lnTo>
                      <a:pt x="0" y="31496"/>
                    </a:lnTo>
                    <a:cubicBezTo>
                      <a:pt x="0" y="14101"/>
                      <a:pt x="14101" y="0"/>
                      <a:pt x="31496" y="0"/>
                    </a:cubicBezTo>
                    <a:close/>
                  </a:path>
                </a:pathLst>
              </a:custGeom>
              <a:solidFill>
                <a:srgbClr val="BAB2C6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987850" cy="1947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2" name="Freeform 32"/>
            <p:cNvSpPr/>
            <p:nvPr/>
          </p:nvSpPr>
          <p:spPr>
            <a:xfrm>
              <a:off x="0" y="0"/>
              <a:ext cx="1986814" cy="1542264"/>
            </a:xfrm>
            <a:custGeom>
              <a:avLst/>
              <a:gdLst/>
              <a:ahLst/>
              <a:cxnLst/>
              <a:rect l="l" t="t" r="r" b="b"/>
              <a:pathLst>
                <a:path w="1986814" h="1542264">
                  <a:moveTo>
                    <a:pt x="0" y="0"/>
                  </a:moveTo>
                  <a:lnTo>
                    <a:pt x="1986814" y="0"/>
                  </a:lnTo>
                  <a:lnTo>
                    <a:pt x="1986814" y="1542264"/>
                  </a:lnTo>
                  <a:lnTo>
                    <a:pt x="0" y="15422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2416076" y="483265"/>
              <a:ext cx="7011752" cy="53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9F3"/>
                  </a:solidFill>
                  <a:latin typeface="Ruda Bold"/>
                  <a:ea typeface="Ruda Bold"/>
                  <a:cs typeface="Ruda Bold"/>
                  <a:sym typeface="Ruda Bold"/>
                </a:rPr>
                <a:t>Linear Mixed-effects model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16837" y="2806202"/>
            <a:ext cx="6900014" cy="4983828"/>
            <a:chOff x="0" y="0"/>
            <a:chExt cx="9200019" cy="6645104"/>
          </a:xfrm>
        </p:grpSpPr>
        <p:sp>
          <p:nvSpPr>
            <p:cNvPr id="35" name="TextBox 35"/>
            <p:cNvSpPr txBox="1"/>
            <p:nvPr/>
          </p:nvSpPr>
          <p:spPr>
            <a:xfrm>
              <a:off x="374346" y="-47625"/>
              <a:ext cx="8825673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200" b="1" dirty="0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Except for thoughts : easier to understand in dyad </a:t>
              </a:r>
            </a:p>
            <a:p>
              <a:pPr algn="ctr">
                <a:lnSpc>
                  <a:spcPts val="3080"/>
                </a:lnSpc>
              </a:pPr>
              <a:r>
                <a:rPr lang="en-US" sz="2200" b="1" dirty="0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(</a:t>
              </a:r>
              <a:r>
                <a:rPr lang="en-US" sz="2200" b="1" i="1" dirty="0">
                  <a:solidFill>
                    <a:srgbClr val="483C59"/>
                  </a:solidFill>
                  <a:latin typeface="Circe Bold Italics"/>
                  <a:ea typeface="Circe Bold Italics"/>
                  <a:cs typeface="Circe Bold Italics"/>
                  <a:sym typeface="Circe Bold Italics"/>
                </a:rPr>
                <a:t>B </a:t>
              </a:r>
              <a:r>
                <a:rPr lang="en-US" sz="2200" b="1" dirty="0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= -2.48 ; </a:t>
              </a:r>
              <a:r>
                <a:rPr lang="en-US" sz="2200" b="1" i="1" dirty="0">
                  <a:solidFill>
                    <a:srgbClr val="483C59"/>
                  </a:solidFill>
                  <a:latin typeface="Circe Bold Italics"/>
                  <a:ea typeface="Circe Bold Italics"/>
                  <a:cs typeface="Circe Bold Italics"/>
                  <a:sym typeface="Circe Bold Italics"/>
                </a:rPr>
                <a:t>SE</a:t>
              </a:r>
              <a:r>
                <a:rPr lang="en-US" sz="2200" b="1" dirty="0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 = .99 ; </a:t>
              </a:r>
              <a:r>
                <a:rPr lang="en-US" sz="2200" b="1" i="1" dirty="0">
                  <a:solidFill>
                    <a:srgbClr val="483C59"/>
                  </a:solidFill>
                  <a:latin typeface="Circe Bold Italics"/>
                  <a:ea typeface="Circe Bold Italics"/>
                  <a:cs typeface="Circe Bold Italics"/>
                  <a:sym typeface="Circe Bold Italics"/>
                </a:rPr>
                <a:t>p </a:t>
              </a:r>
              <a:r>
                <a:rPr lang="en-US" sz="2200" b="1" dirty="0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= .014)</a:t>
              </a:r>
            </a:p>
          </p:txBody>
        </p:sp>
        <p:sp>
          <p:nvSpPr>
            <p:cNvPr id="36" name="Freeform 36"/>
            <p:cNvSpPr/>
            <p:nvPr/>
          </p:nvSpPr>
          <p:spPr>
            <a:xfrm rot="-2507920">
              <a:off x="109830" y="4202896"/>
              <a:ext cx="1195594" cy="786103"/>
            </a:xfrm>
            <a:custGeom>
              <a:avLst/>
              <a:gdLst/>
              <a:ahLst/>
              <a:cxnLst/>
              <a:rect l="l" t="t" r="r" b="b"/>
              <a:pathLst>
                <a:path w="1195594" h="786103">
                  <a:moveTo>
                    <a:pt x="0" y="0"/>
                  </a:moveTo>
                  <a:lnTo>
                    <a:pt x="1195594" y="0"/>
                  </a:lnTo>
                  <a:lnTo>
                    <a:pt x="1195594" y="786102"/>
                  </a:lnTo>
                  <a:lnTo>
                    <a:pt x="0" y="786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52672" y="5230254"/>
              <a:ext cx="1681469" cy="519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4"/>
                </a:lnSpc>
              </a:pPr>
              <a:r>
                <a:rPr lang="en-US" sz="2289">
                  <a:solidFill>
                    <a:srgbClr val="483C59"/>
                  </a:solidFill>
                  <a:latin typeface="Contrail One"/>
                  <a:ea typeface="Contrail One"/>
                  <a:cs typeface="Contrail One"/>
                  <a:sym typeface="Contrail One"/>
                </a:rPr>
                <a:t>Thoughts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49151" y="5839289"/>
              <a:ext cx="1763207" cy="805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 i="1">
                  <a:solidFill>
                    <a:srgbClr val="483C59"/>
                  </a:solidFill>
                  <a:latin typeface="Circe Bold Italics"/>
                  <a:ea typeface="Circe Bold Italics"/>
                  <a:cs typeface="Circe Bold Italics"/>
                  <a:sym typeface="Circe Bold Italics"/>
                </a:rPr>
                <a:t>M (SD) </a:t>
              </a:r>
              <a:r>
                <a:rPr lang="en-US" sz="1800" b="1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= 28.29 (15.30) 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959265" y="1704226"/>
            <a:ext cx="5566464" cy="3216056"/>
            <a:chOff x="0" y="0"/>
            <a:chExt cx="7421951" cy="4288075"/>
          </a:xfrm>
        </p:grpSpPr>
        <p:sp>
          <p:nvSpPr>
            <p:cNvPr id="40" name="Freeform 40"/>
            <p:cNvSpPr/>
            <p:nvPr/>
          </p:nvSpPr>
          <p:spPr>
            <a:xfrm>
              <a:off x="2682080" y="3212118"/>
              <a:ext cx="1918687" cy="1024099"/>
            </a:xfrm>
            <a:custGeom>
              <a:avLst/>
              <a:gdLst/>
              <a:ahLst/>
              <a:cxnLst/>
              <a:rect l="l" t="t" r="r" b="b"/>
              <a:pathLst>
                <a:path w="1918687" h="1024099">
                  <a:moveTo>
                    <a:pt x="0" y="0"/>
                  </a:moveTo>
                  <a:lnTo>
                    <a:pt x="1918687" y="0"/>
                  </a:lnTo>
                  <a:lnTo>
                    <a:pt x="1918687" y="1024100"/>
                  </a:lnTo>
                  <a:lnTo>
                    <a:pt x="0" y="1024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2743112" y="3176414"/>
              <a:ext cx="1796624" cy="1111661"/>
            </a:xfrm>
            <a:custGeom>
              <a:avLst/>
              <a:gdLst/>
              <a:ahLst/>
              <a:cxnLst/>
              <a:rect l="l" t="t" r="r" b="b"/>
              <a:pathLst>
                <a:path w="1796624" h="1111661">
                  <a:moveTo>
                    <a:pt x="0" y="0"/>
                  </a:moveTo>
                  <a:lnTo>
                    <a:pt x="1796623" y="0"/>
                  </a:lnTo>
                  <a:lnTo>
                    <a:pt x="1796623" y="1111661"/>
                  </a:lnTo>
                  <a:lnTo>
                    <a:pt x="0" y="1111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2700" y="-47625"/>
              <a:ext cx="7257447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79"/>
                </a:lnSpc>
              </a:pPr>
              <a:r>
                <a:rPr lang="en-US" sz="2199" b="1" dirty="0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No difference in dyad vs triad </a:t>
              </a:r>
            </a:p>
            <a:p>
              <a:pPr algn="ctr">
                <a:lnSpc>
                  <a:spcPts val="3079"/>
                </a:lnSpc>
                <a:spcBef>
                  <a:spcPct val="0"/>
                </a:spcBef>
              </a:pPr>
              <a:r>
                <a:rPr lang="en-US" sz="2199" b="1" dirty="0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(</a:t>
              </a:r>
              <a:r>
                <a:rPr lang="en-US" sz="2199" b="1" i="1" dirty="0">
                  <a:solidFill>
                    <a:srgbClr val="483C59"/>
                  </a:solidFill>
                  <a:latin typeface="Circe Bold Italics"/>
                  <a:ea typeface="Circe Bold Italics"/>
                  <a:cs typeface="Circe Bold Italics"/>
                  <a:sym typeface="Circe Bold Italics"/>
                </a:rPr>
                <a:t>B </a:t>
              </a:r>
              <a:r>
                <a:rPr lang="en-US" sz="2199" b="1" dirty="0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= -0.2; </a:t>
              </a:r>
              <a:r>
                <a:rPr lang="en-US" sz="2199" b="1" i="1" dirty="0">
                  <a:solidFill>
                    <a:srgbClr val="483C59"/>
                  </a:solidFill>
                  <a:latin typeface="Circe Bold Italics"/>
                  <a:ea typeface="Circe Bold Italics"/>
                  <a:cs typeface="Circe Bold Italics"/>
                  <a:sym typeface="Circe Bold Italics"/>
                </a:rPr>
                <a:t>SE</a:t>
              </a:r>
              <a:r>
                <a:rPr lang="en-US" sz="2199" b="1" dirty="0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 = .80 ; </a:t>
              </a:r>
              <a:r>
                <a:rPr lang="en-US" sz="2199" b="1" i="1" dirty="0">
                  <a:solidFill>
                    <a:srgbClr val="483C59"/>
                  </a:solidFill>
                  <a:latin typeface="Circe Bold Italics"/>
                  <a:ea typeface="Circe Bold Italics"/>
                  <a:cs typeface="Circe Bold Italics"/>
                  <a:sym typeface="Circe Bold Italics"/>
                </a:rPr>
                <a:t>p </a:t>
              </a:r>
              <a:r>
                <a:rPr lang="en-US" sz="2199" b="1" dirty="0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= .799)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5435115" y="2543078"/>
              <a:ext cx="1986837" cy="805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 i="1">
                  <a:solidFill>
                    <a:srgbClr val="483C59"/>
                  </a:solidFill>
                  <a:latin typeface="Circe Bold Italics"/>
                  <a:ea typeface="Circe Bold Italics"/>
                  <a:cs typeface="Circe Bold Italics"/>
                  <a:sym typeface="Circe Bold Italics"/>
                </a:rPr>
                <a:t>M (SD) </a:t>
              </a:r>
              <a:r>
                <a:rPr lang="en-US" sz="1800" b="1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= 24.98 (9.55) 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2543078"/>
              <a:ext cx="1763207" cy="805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b="1" i="1">
                  <a:solidFill>
                    <a:srgbClr val="483C59"/>
                  </a:solidFill>
                  <a:latin typeface="Circe Bold Italics"/>
                  <a:ea typeface="Circe Bold Italics"/>
                  <a:cs typeface="Circe Bold Italics"/>
                  <a:sym typeface="Circe Bold Italics"/>
                </a:rPr>
                <a:t>M (SD) </a:t>
              </a:r>
              <a:r>
                <a:rPr lang="en-US" sz="1800" b="1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= 24.42 (10.83) 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7903636" y="9855011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9F3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4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10498031" y="294971"/>
            <a:ext cx="7472148" cy="1156698"/>
            <a:chOff x="0" y="0"/>
            <a:chExt cx="9962864" cy="1542264"/>
          </a:xfrm>
        </p:grpSpPr>
        <p:sp>
          <p:nvSpPr>
            <p:cNvPr id="47" name="Freeform 47"/>
            <p:cNvSpPr/>
            <p:nvPr/>
          </p:nvSpPr>
          <p:spPr>
            <a:xfrm flipH="1">
              <a:off x="7976050" y="0"/>
              <a:ext cx="1986814" cy="1542264"/>
            </a:xfrm>
            <a:custGeom>
              <a:avLst/>
              <a:gdLst/>
              <a:ahLst/>
              <a:cxnLst/>
              <a:rect l="l" t="t" r="r" b="b"/>
              <a:pathLst>
                <a:path w="1986814" h="1542264">
                  <a:moveTo>
                    <a:pt x="1986814" y="0"/>
                  </a:moveTo>
                  <a:lnTo>
                    <a:pt x="0" y="0"/>
                  </a:lnTo>
                  <a:lnTo>
                    <a:pt x="0" y="1542264"/>
                  </a:lnTo>
                  <a:lnTo>
                    <a:pt x="1986814" y="1542264"/>
                  </a:lnTo>
                  <a:lnTo>
                    <a:pt x="1986814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  <p:grpSp>
          <p:nvGrpSpPr>
            <p:cNvPr id="48" name="Group 48"/>
            <p:cNvGrpSpPr/>
            <p:nvPr/>
          </p:nvGrpSpPr>
          <p:grpSpPr>
            <a:xfrm rot="-10800000">
              <a:off x="305242" y="263688"/>
              <a:ext cx="6401268" cy="1014888"/>
              <a:chOff x="0" y="0"/>
              <a:chExt cx="987850" cy="156619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987850" cy="156619"/>
              </a:xfrm>
              <a:custGeom>
                <a:avLst/>
                <a:gdLst/>
                <a:ahLst/>
                <a:cxnLst/>
                <a:rect l="l" t="t" r="r" b="b"/>
                <a:pathLst>
                  <a:path w="987850" h="156619">
                    <a:moveTo>
                      <a:pt x="31496" y="0"/>
                    </a:moveTo>
                    <a:lnTo>
                      <a:pt x="956354" y="0"/>
                    </a:lnTo>
                    <a:cubicBezTo>
                      <a:pt x="973749" y="0"/>
                      <a:pt x="987850" y="14101"/>
                      <a:pt x="987850" y="31496"/>
                    </a:cubicBezTo>
                    <a:lnTo>
                      <a:pt x="987850" y="125123"/>
                    </a:lnTo>
                    <a:cubicBezTo>
                      <a:pt x="987850" y="142517"/>
                      <a:pt x="973749" y="156619"/>
                      <a:pt x="956354" y="156619"/>
                    </a:cubicBezTo>
                    <a:lnTo>
                      <a:pt x="31496" y="156619"/>
                    </a:lnTo>
                    <a:cubicBezTo>
                      <a:pt x="14101" y="156619"/>
                      <a:pt x="0" y="142517"/>
                      <a:pt x="0" y="125123"/>
                    </a:cubicBezTo>
                    <a:lnTo>
                      <a:pt x="0" y="31496"/>
                    </a:lnTo>
                    <a:cubicBezTo>
                      <a:pt x="0" y="14101"/>
                      <a:pt x="14101" y="0"/>
                      <a:pt x="31496" y="0"/>
                    </a:cubicBezTo>
                    <a:close/>
                  </a:path>
                </a:pathLst>
              </a:custGeom>
              <a:solidFill>
                <a:srgbClr val="BAB2C6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987850" cy="1947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0" y="483265"/>
              <a:ext cx="7011752" cy="53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FFF9F3"/>
                  </a:solidFill>
                  <a:latin typeface="Ruda Bold"/>
                  <a:ea typeface="Ruda Bold"/>
                  <a:cs typeface="Ruda Bold"/>
                  <a:sym typeface="Ruda Bold"/>
                </a:rPr>
                <a:t>APIM analyses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8846420" y="1558491"/>
            <a:ext cx="8788315" cy="2808181"/>
            <a:chOff x="0" y="0"/>
            <a:chExt cx="11717753" cy="3744242"/>
          </a:xfrm>
        </p:grpSpPr>
        <p:sp>
          <p:nvSpPr>
            <p:cNvPr id="53" name="AutoShape 53"/>
            <p:cNvSpPr/>
            <p:nvPr/>
          </p:nvSpPr>
          <p:spPr>
            <a:xfrm>
              <a:off x="4066498" y="853827"/>
              <a:ext cx="3708614" cy="2378553"/>
            </a:xfrm>
            <a:prstGeom prst="line">
              <a:avLst/>
            </a:prstGeom>
            <a:ln w="63500" cap="flat">
              <a:solidFill>
                <a:srgbClr val="D9D9D9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4" name="AutoShape 54"/>
            <p:cNvSpPr/>
            <p:nvPr/>
          </p:nvSpPr>
          <p:spPr>
            <a:xfrm flipV="1">
              <a:off x="4066498" y="598518"/>
              <a:ext cx="3708614" cy="2291896"/>
            </a:xfrm>
            <a:prstGeom prst="line">
              <a:avLst/>
            </a:prstGeom>
            <a:ln w="63500" cap="flat">
              <a:solidFill>
                <a:srgbClr val="D9D9D9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55" name="AutoShape 55"/>
            <p:cNvSpPr/>
            <p:nvPr/>
          </p:nvSpPr>
          <p:spPr>
            <a:xfrm flipV="1">
              <a:off x="4066498" y="598518"/>
              <a:ext cx="3708614" cy="256046"/>
            </a:xfrm>
            <a:prstGeom prst="line">
              <a:avLst/>
            </a:prstGeom>
            <a:ln w="63500" cap="flat">
              <a:solidFill>
                <a:srgbClr val="D9D9D9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1204516" y="158074"/>
              <a:ext cx="2932752" cy="1398922"/>
              <a:chOff x="0" y="-18616"/>
              <a:chExt cx="343294" cy="163751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335010" cy="125651"/>
              </a:xfrm>
              <a:custGeom>
                <a:avLst/>
                <a:gdLst/>
                <a:ahLst/>
                <a:cxnLst/>
                <a:rect l="l" t="t" r="r" b="b"/>
                <a:pathLst>
                  <a:path w="335010" h="125651">
                    <a:moveTo>
                      <a:pt x="0" y="0"/>
                    </a:moveTo>
                    <a:lnTo>
                      <a:pt x="335010" y="0"/>
                    </a:lnTo>
                    <a:lnTo>
                      <a:pt x="335010" y="125651"/>
                    </a:lnTo>
                    <a:lnTo>
                      <a:pt x="0" y="125651"/>
                    </a:lnTo>
                    <a:close/>
                  </a:path>
                </a:pathLst>
              </a:custGeom>
              <a:solidFill>
                <a:srgbClr val="F2D544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8284" y="-18616"/>
                <a:ext cx="335010" cy="1637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483C59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Couple time</a:t>
                </a:r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0" y="0"/>
              <a:ext cx="1707655" cy="1707655"/>
              <a:chOff x="0" y="0"/>
              <a:chExt cx="13716000" cy="13716000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68891" t="-27770" r="-170214" b="-69527"/>
                </a:stretch>
              </a:blipFill>
              <a:ln w="38100" cap="sq">
                <a:solidFill>
                  <a:srgbClr val="483C5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sp>
          <p:nvSpPr>
            <p:cNvPr id="61" name="AutoShape 61"/>
            <p:cNvSpPr/>
            <p:nvPr/>
          </p:nvSpPr>
          <p:spPr>
            <a:xfrm flipV="1">
              <a:off x="4066498" y="1282449"/>
              <a:ext cx="3708614" cy="1607965"/>
            </a:xfrm>
            <a:prstGeom prst="line">
              <a:avLst/>
            </a:prstGeom>
            <a:ln w="63500" cap="flat">
              <a:solidFill>
                <a:srgbClr val="D9D9D9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62" name="AutoShape 62"/>
            <p:cNvSpPr/>
            <p:nvPr/>
          </p:nvSpPr>
          <p:spPr>
            <a:xfrm flipV="1">
              <a:off x="4066498" y="2548448"/>
              <a:ext cx="3708614" cy="341966"/>
            </a:xfrm>
            <a:prstGeom prst="line">
              <a:avLst/>
            </a:prstGeom>
            <a:ln w="63500" cap="flat">
              <a:solidFill>
                <a:srgbClr val="D9D9D9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1204516" y="2140293"/>
              <a:ext cx="2993552" cy="1398922"/>
              <a:chOff x="0" y="-24980"/>
              <a:chExt cx="350411" cy="163751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335010" cy="125651"/>
              </a:xfrm>
              <a:custGeom>
                <a:avLst/>
                <a:gdLst/>
                <a:ahLst/>
                <a:cxnLst/>
                <a:rect l="l" t="t" r="r" b="b"/>
                <a:pathLst>
                  <a:path w="335010" h="125651">
                    <a:moveTo>
                      <a:pt x="0" y="0"/>
                    </a:moveTo>
                    <a:lnTo>
                      <a:pt x="335010" y="0"/>
                    </a:lnTo>
                    <a:lnTo>
                      <a:pt x="335010" y="125651"/>
                    </a:lnTo>
                    <a:lnTo>
                      <a:pt x="0" y="125651"/>
                    </a:lnTo>
                    <a:close/>
                  </a:path>
                </a:pathLst>
              </a:custGeom>
              <a:solidFill>
                <a:srgbClr val="483C59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15401" y="-24980"/>
                <a:ext cx="335010" cy="1637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FFFFFF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Couple time</a:t>
                </a: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0" y="2036587"/>
              <a:ext cx="1707655" cy="1707655"/>
              <a:chOff x="0" y="0"/>
              <a:chExt cx="13716000" cy="13716000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213383" t="-37957" r="-49885" b="-73399"/>
                </a:stretch>
              </a:blipFill>
              <a:ln w="38100" cap="sq">
                <a:solidFill>
                  <a:srgbClr val="DF81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68" name="Group 68"/>
            <p:cNvGrpSpPr/>
            <p:nvPr/>
          </p:nvGrpSpPr>
          <p:grpSpPr>
            <a:xfrm>
              <a:off x="7775111" y="141696"/>
              <a:ext cx="2861982" cy="888305"/>
              <a:chOff x="0" y="-20533"/>
              <a:chExt cx="335010" cy="10398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335010" cy="65880"/>
              </a:xfrm>
              <a:custGeom>
                <a:avLst/>
                <a:gdLst/>
                <a:ahLst/>
                <a:cxnLst/>
                <a:rect l="l" t="t" r="r" b="b"/>
                <a:pathLst>
                  <a:path w="335010" h="65880">
                    <a:moveTo>
                      <a:pt x="0" y="0"/>
                    </a:moveTo>
                    <a:lnTo>
                      <a:pt x="335010" y="0"/>
                    </a:lnTo>
                    <a:lnTo>
                      <a:pt x="335010" y="65880"/>
                    </a:lnTo>
                    <a:lnTo>
                      <a:pt x="0" y="65880"/>
                    </a:lnTo>
                    <a:close/>
                  </a:path>
                </a:pathLst>
              </a:custGeom>
              <a:solidFill>
                <a:srgbClr val="483C59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20533"/>
                <a:ext cx="335010" cy="10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FFFFFF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EAD</a:t>
                </a:r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>
              <a:off x="7775111" y="844610"/>
              <a:ext cx="2861982" cy="888305"/>
              <a:chOff x="0" y="-18311"/>
              <a:chExt cx="335010" cy="10398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335010" cy="65880"/>
              </a:xfrm>
              <a:custGeom>
                <a:avLst/>
                <a:gdLst/>
                <a:ahLst/>
                <a:cxnLst/>
                <a:rect l="l" t="t" r="r" b="b"/>
                <a:pathLst>
                  <a:path w="335010" h="65880">
                    <a:moveTo>
                      <a:pt x="0" y="0"/>
                    </a:moveTo>
                    <a:lnTo>
                      <a:pt x="335010" y="0"/>
                    </a:lnTo>
                    <a:lnTo>
                      <a:pt x="335010" y="65880"/>
                    </a:lnTo>
                    <a:lnTo>
                      <a:pt x="0" y="65880"/>
                    </a:lnTo>
                    <a:close/>
                  </a:path>
                </a:pathLst>
              </a:custGeom>
              <a:solidFill>
                <a:srgbClr val="F2D544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-18311"/>
                <a:ext cx="335010" cy="10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483C59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EAT</a:t>
                </a:r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>
              <a:off x="10010098" y="69744"/>
              <a:ext cx="1707655" cy="1707655"/>
              <a:chOff x="0" y="0"/>
              <a:chExt cx="13716000" cy="13716000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68891" t="-27770" r="-170214" b="-69527"/>
                </a:stretch>
              </a:blipFill>
              <a:ln w="38100" cap="sq">
                <a:solidFill>
                  <a:srgbClr val="483C5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7775111" y="2123245"/>
              <a:ext cx="2869782" cy="888305"/>
              <a:chOff x="0" y="-16832"/>
              <a:chExt cx="335923" cy="103980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335010" cy="65880"/>
              </a:xfrm>
              <a:custGeom>
                <a:avLst/>
                <a:gdLst/>
                <a:ahLst/>
                <a:cxnLst/>
                <a:rect l="l" t="t" r="r" b="b"/>
                <a:pathLst>
                  <a:path w="335010" h="65880">
                    <a:moveTo>
                      <a:pt x="0" y="0"/>
                    </a:moveTo>
                    <a:lnTo>
                      <a:pt x="335010" y="0"/>
                    </a:lnTo>
                    <a:lnTo>
                      <a:pt x="335010" y="65880"/>
                    </a:lnTo>
                    <a:lnTo>
                      <a:pt x="0" y="65880"/>
                    </a:lnTo>
                    <a:close/>
                  </a:path>
                </a:pathLst>
              </a:custGeom>
              <a:solidFill>
                <a:srgbClr val="F2D544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913" y="-16832"/>
                <a:ext cx="335010" cy="10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483C59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EAD</a:t>
                </a:r>
              </a:p>
            </p:txBody>
          </p:sp>
        </p:grpSp>
        <p:grpSp>
          <p:nvGrpSpPr>
            <p:cNvPr id="79" name="Group 79"/>
            <p:cNvGrpSpPr/>
            <p:nvPr/>
          </p:nvGrpSpPr>
          <p:grpSpPr>
            <a:xfrm>
              <a:off x="7775111" y="2774678"/>
              <a:ext cx="2861982" cy="888305"/>
              <a:chOff x="0" y="-20636"/>
              <a:chExt cx="335010" cy="103980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335010" cy="65880"/>
              </a:xfrm>
              <a:custGeom>
                <a:avLst/>
                <a:gdLst/>
                <a:ahLst/>
                <a:cxnLst/>
                <a:rect l="l" t="t" r="r" b="b"/>
                <a:pathLst>
                  <a:path w="335010" h="65880">
                    <a:moveTo>
                      <a:pt x="0" y="0"/>
                    </a:moveTo>
                    <a:lnTo>
                      <a:pt x="335010" y="0"/>
                    </a:lnTo>
                    <a:lnTo>
                      <a:pt x="335010" y="65880"/>
                    </a:lnTo>
                    <a:lnTo>
                      <a:pt x="0" y="65880"/>
                    </a:lnTo>
                    <a:close/>
                  </a:path>
                </a:pathLst>
              </a:custGeom>
              <a:solidFill>
                <a:srgbClr val="483C59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0" y="-20636"/>
                <a:ext cx="335010" cy="10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FFFFFF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EAT</a:t>
                </a:r>
              </a:p>
            </p:txBody>
          </p:sp>
        </p:grpSp>
        <p:grpSp>
          <p:nvGrpSpPr>
            <p:cNvPr id="82" name="Group 82"/>
            <p:cNvGrpSpPr/>
            <p:nvPr/>
          </p:nvGrpSpPr>
          <p:grpSpPr>
            <a:xfrm>
              <a:off x="10010098" y="2036587"/>
              <a:ext cx="1707655" cy="1707655"/>
              <a:chOff x="0" y="0"/>
              <a:chExt cx="13716000" cy="1371600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213383" t="-37957" r="-49885" b="-73399"/>
                </a:stretch>
              </a:blipFill>
              <a:ln w="38100" cap="sq">
                <a:solidFill>
                  <a:srgbClr val="DF81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sp>
          <p:nvSpPr>
            <p:cNvPr id="84" name="AutoShape 84"/>
            <p:cNvSpPr/>
            <p:nvPr/>
          </p:nvSpPr>
          <p:spPr>
            <a:xfrm>
              <a:off x="4066498" y="853827"/>
              <a:ext cx="3770157" cy="397017"/>
            </a:xfrm>
            <a:prstGeom prst="line">
              <a:avLst/>
            </a:prstGeom>
            <a:ln w="63500" cap="flat">
              <a:solidFill>
                <a:srgbClr val="373F40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85" name="AutoShape 85"/>
            <p:cNvSpPr/>
            <p:nvPr/>
          </p:nvSpPr>
          <p:spPr>
            <a:xfrm>
              <a:off x="4066498" y="853827"/>
              <a:ext cx="3708614" cy="1694621"/>
            </a:xfrm>
            <a:prstGeom prst="line">
              <a:avLst/>
            </a:prstGeom>
            <a:ln w="63500" cap="flat">
              <a:solidFill>
                <a:srgbClr val="373F40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86" name="AutoShape 86"/>
            <p:cNvSpPr/>
            <p:nvPr/>
          </p:nvSpPr>
          <p:spPr>
            <a:xfrm>
              <a:off x="4066498" y="2890414"/>
              <a:ext cx="3708614" cy="341966"/>
            </a:xfrm>
            <a:prstGeom prst="line">
              <a:avLst/>
            </a:prstGeom>
            <a:ln w="63500" cap="flat">
              <a:solidFill>
                <a:srgbClr val="D9D9D9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87" name="TextBox 87"/>
            <p:cNvSpPr txBox="1"/>
            <p:nvPr/>
          </p:nvSpPr>
          <p:spPr>
            <a:xfrm rot="330253">
              <a:off x="5246345" y="625739"/>
              <a:ext cx="1793730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0" b="1">
                  <a:solidFill>
                    <a:srgbClr val="373F40"/>
                  </a:solidFill>
                  <a:latin typeface="Ruda Bold"/>
                  <a:ea typeface="Ruda Bold"/>
                  <a:cs typeface="Ruda Bold"/>
                  <a:sym typeface="Ruda Bold"/>
                </a:rPr>
                <a:t>B = 2.07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 rot="1453501">
              <a:off x="5235178" y="1315885"/>
              <a:ext cx="1793730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0" b="1">
                  <a:solidFill>
                    <a:srgbClr val="373F40"/>
                  </a:solidFill>
                  <a:latin typeface="Ruda Bold"/>
                  <a:ea typeface="Ruda Bold"/>
                  <a:cs typeface="Ruda Bold"/>
                  <a:sym typeface="Ruda Bold"/>
                </a:rPr>
                <a:t>B = 2.39</a:t>
              </a:r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8846420" y="4789745"/>
            <a:ext cx="8788315" cy="2808181"/>
            <a:chOff x="0" y="0"/>
            <a:chExt cx="11717753" cy="3744242"/>
          </a:xfrm>
        </p:grpSpPr>
        <p:grpSp>
          <p:nvGrpSpPr>
            <p:cNvPr id="90" name="Group 90"/>
            <p:cNvGrpSpPr/>
            <p:nvPr/>
          </p:nvGrpSpPr>
          <p:grpSpPr>
            <a:xfrm>
              <a:off x="1204516" y="141688"/>
              <a:ext cx="2958509" cy="1398922"/>
              <a:chOff x="0" y="-20534"/>
              <a:chExt cx="346309" cy="163751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335010" cy="125651"/>
              </a:xfrm>
              <a:custGeom>
                <a:avLst/>
                <a:gdLst/>
                <a:ahLst/>
                <a:cxnLst/>
                <a:rect l="l" t="t" r="r" b="b"/>
                <a:pathLst>
                  <a:path w="335010" h="125651">
                    <a:moveTo>
                      <a:pt x="0" y="0"/>
                    </a:moveTo>
                    <a:lnTo>
                      <a:pt x="335010" y="0"/>
                    </a:lnTo>
                    <a:lnTo>
                      <a:pt x="335010" y="125651"/>
                    </a:lnTo>
                    <a:lnTo>
                      <a:pt x="0" y="125651"/>
                    </a:lnTo>
                    <a:close/>
                  </a:path>
                </a:pathLst>
              </a:custGeom>
              <a:solidFill>
                <a:srgbClr val="F2D544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11299" y="-20534"/>
                <a:ext cx="335010" cy="1637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483C59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Child time</a:t>
                </a:r>
              </a:p>
            </p:txBody>
          </p:sp>
        </p:grpSp>
        <p:grpSp>
          <p:nvGrpSpPr>
            <p:cNvPr id="93" name="Group 93"/>
            <p:cNvGrpSpPr/>
            <p:nvPr/>
          </p:nvGrpSpPr>
          <p:grpSpPr>
            <a:xfrm>
              <a:off x="0" y="0"/>
              <a:ext cx="1707655" cy="1707655"/>
              <a:chOff x="0" y="0"/>
              <a:chExt cx="13716000" cy="13716000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68891" t="-27770" r="-170214" b="-69527"/>
                </a:stretch>
              </a:blipFill>
              <a:ln w="38100" cap="sq">
                <a:solidFill>
                  <a:srgbClr val="483C5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1204516" y="2193491"/>
              <a:ext cx="2968598" cy="1398922"/>
              <a:chOff x="0" y="-18753"/>
              <a:chExt cx="347490" cy="163751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335010" cy="125651"/>
              </a:xfrm>
              <a:custGeom>
                <a:avLst/>
                <a:gdLst/>
                <a:ahLst/>
                <a:cxnLst/>
                <a:rect l="l" t="t" r="r" b="b"/>
                <a:pathLst>
                  <a:path w="335010" h="125651">
                    <a:moveTo>
                      <a:pt x="0" y="0"/>
                    </a:moveTo>
                    <a:lnTo>
                      <a:pt x="335010" y="0"/>
                    </a:lnTo>
                    <a:lnTo>
                      <a:pt x="335010" y="125651"/>
                    </a:lnTo>
                    <a:lnTo>
                      <a:pt x="0" y="125651"/>
                    </a:lnTo>
                    <a:close/>
                  </a:path>
                </a:pathLst>
              </a:custGeom>
              <a:solidFill>
                <a:srgbClr val="483C59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12480" y="-18753"/>
                <a:ext cx="335010" cy="1637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FFFFFF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Child time</a:t>
                </a:r>
              </a:p>
            </p:txBody>
          </p:sp>
        </p:grpSp>
        <p:grpSp>
          <p:nvGrpSpPr>
            <p:cNvPr id="98" name="Group 98"/>
            <p:cNvGrpSpPr/>
            <p:nvPr/>
          </p:nvGrpSpPr>
          <p:grpSpPr>
            <a:xfrm>
              <a:off x="0" y="2036587"/>
              <a:ext cx="1707655" cy="1707655"/>
              <a:chOff x="0" y="0"/>
              <a:chExt cx="13716000" cy="13716000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213383" t="-37957" r="-49885" b="-73399"/>
                </a:stretch>
              </a:blipFill>
              <a:ln w="38100" cap="sq">
                <a:solidFill>
                  <a:srgbClr val="DF81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100" name="Group 100"/>
            <p:cNvGrpSpPr/>
            <p:nvPr/>
          </p:nvGrpSpPr>
          <p:grpSpPr>
            <a:xfrm>
              <a:off x="7775111" y="141260"/>
              <a:ext cx="2869782" cy="888305"/>
              <a:chOff x="0" y="-20584"/>
              <a:chExt cx="335923" cy="103980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335010" cy="65880"/>
              </a:xfrm>
              <a:custGeom>
                <a:avLst/>
                <a:gdLst/>
                <a:ahLst/>
                <a:cxnLst/>
                <a:rect l="l" t="t" r="r" b="b"/>
                <a:pathLst>
                  <a:path w="335010" h="65880">
                    <a:moveTo>
                      <a:pt x="0" y="0"/>
                    </a:moveTo>
                    <a:lnTo>
                      <a:pt x="335010" y="0"/>
                    </a:lnTo>
                    <a:lnTo>
                      <a:pt x="335010" y="65880"/>
                    </a:lnTo>
                    <a:lnTo>
                      <a:pt x="0" y="65880"/>
                    </a:lnTo>
                    <a:close/>
                  </a:path>
                </a:pathLst>
              </a:custGeom>
              <a:solidFill>
                <a:srgbClr val="483C59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913" y="-20584"/>
                <a:ext cx="335010" cy="10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FFFFFF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EAD</a:t>
                </a:r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>
              <a:off x="7775111" y="809951"/>
              <a:ext cx="2861982" cy="888305"/>
              <a:chOff x="0" y="-22368"/>
              <a:chExt cx="335010" cy="103980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335010" cy="65880"/>
              </a:xfrm>
              <a:custGeom>
                <a:avLst/>
                <a:gdLst/>
                <a:ahLst/>
                <a:cxnLst/>
                <a:rect l="l" t="t" r="r" b="b"/>
                <a:pathLst>
                  <a:path w="335010" h="65880">
                    <a:moveTo>
                      <a:pt x="0" y="0"/>
                    </a:moveTo>
                    <a:lnTo>
                      <a:pt x="335010" y="0"/>
                    </a:lnTo>
                    <a:lnTo>
                      <a:pt x="335010" y="65880"/>
                    </a:lnTo>
                    <a:lnTo>
                      <a:pt x="0" y="65880"/>
                    </a:lnTo>
                    <a:close/>
                  </a:path>
                </a:pathLst>
              </a:custGeom>
              <a:solidFill>
                <a:srgbClr val="483C59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0" y="-22368"/>
                <a:ext cx="335010" cy="10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FFFFFF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EAT</a:t>
                </a:r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>
              <a:off x="10010098" y="69744"/>
              <a:ext cx="1707655" cy="1707655"/>
              <a:chOff x="0" y="0"/>
              <a:chExt cx="13716000" cy="13716000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68891" t="-27770" r="-170214" b="-69527"/>
                </a:stretch>
              </a:blipFill>
              <a:ln w="38100" cap="sq">
                <a:solidFill>
                  <a:srgbClr val="483C5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grpSp>
          <p:nvGrpSpPr>
            <p:cNvPr id="108" name="Group 108"/>
            <p:cNvGrpSpPr/>
            <p:nvPr/>
          </p:nvGrpSpPr>
          <p:grpSpPr>
            <a:xfrm>
              <a:off x="7775111" y="2090670"/>
              <a:ext cx="2861982" cy="888305"/>
              <a:chOff x="0" y="-20645"/>
              <a:chExt cx="335010" cy="103980"/>
            </a:xfrm>
          </p:grpSpPr>
          <p:sp>
            <p:nvSpPr>
              <p:cNvPr id="109" name="Freeform 109"/>
              <p:cNvSpPr/>
              <p:nvPr/>
            </p:nvSpPr>
            <p:spPr>
              <a:xfrm>
                <a:off x="0" y="0"/>
                <a:ext cx="335010" cy="65880"/>
              </a:xfrm>
              <a:custGeom>
                <a:avLst/>
                <a:gdLst/>
                <a:ahLst/>
                <a:cxnLst/>
                <a:rect l="l" t="t" r="r" b="b"/>
                <a:pathLst>
                  <a:path w="335010" h="65880">
                    <a:moveTo>
                      <a:pt x="0" y="0"/>
                    </a:moveTo>
                    <a:lnTo>
                      <a:pt x="335010" y="0"/>
                    </a:lnTo>
                    <a:lnTo>
                      <a:pt x="335010" y="65880"/>
                    </a:lnTo>
                    <a:lnTo>
                      <a:pt x="0" y="65880"/>
                    </a:lnTo>
                    <a:close/>
                  </a:path>
                </a:pathLst>
              </a:custGeom>
              <a:solidFill>
                <a:srgbClr val="F2D544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0" name="TextBox 110"/>
              <p:cNvSpPr txBox="1"/>
              <p:nvPr/>
            </p:nvSpPr>
            <p:spPr>
              <a:xfrm>
                <a:off x="0" y="-20645"/>
                <a:ext cx="335010" cy="10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483C59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EAD</a:t>
                </a:r>
              </a:p>
            </p:txBody>
          </p:sp>
        </p:grpSp>
        <p:grpSp>
          <p:nvGrpSpPr>
            <p:cNvPr id="111" name="Group 111"/>
            <p:cNvGrpSpPr/>
            <p:nvPr/>
          </p:nvGrpSpPr>
          <p:grpSpPr>
            <a:xfrm>
              <a:off x="7775111" y="2756618"/>
              <a:ext cx="2861982" cy="888305"/>
              <a:chOff x="0" y="-22750"/>
              <a:chExt cx="335010" cy="103980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335010" cy="65880"/>
              </a:xfrm>
              <a:custGeom>
                <a:avLst/>
                <a:gdLst/>
                <a:ahLst/>
                <a:cxnLst/>
                <a:rect l="l" t="t" r="r" b="b"/>
                <a:pathLst>
                  <a:path w="335010" h="65880">
                    <a:moveTo>
                      <a:pt x="0" y="0"/>
                    </a:moveTo>
                    <a:lnTo>
                      <a:pt x="335010" y="0"/>
                    </a:lnTo>
                    <a:lnTo>
                      <a:pt x="335010" y="65880"/>
                    </a:lnTo>
                    <a:lnTo>
                      <a:pt x="0" y="65880"/>
                    </a:lnTo>
                    <a:close/>
                  </a:path>
                </a:pathLst>
              </a:custGeom>
              <a:solidFill>
                <a:srgbClr val="483C59"/>
              </a:solidFill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13" name="TextBox 113"/>
              <p:cNvSpPr txBox="1"/>
              <p:nvPr/>
            </p:nvSpPr>
            <p:spPr>
              <a:xfrm>
                <a:off x="0" y="-22750"/>
                <a:ext cx="335010" cy="10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r>
                  <a:rPr lang="en-US" sz="1899" dirty="0">
                    <a:solidFill>
                      <a:srgbClr val="FFFFFF"/>
                    </a:solidFill>
                    <a:latin typeface="Contrail One"/>
                    <a:ea typeface="Contrail One"/>
                    <a:cs typeface="Contrail One"/>
                    <a:sym typeface="Contrail One"/>
                  </a:rPr>
                  <a:t>EAT</a:t>
                </a:r>
              </a:p>
            </p:txBody>
          </p:sp>
        </p:grpSp>
        <p:grpSp>
          <p:nvGrpSpPr>
            <p:cNvPr id="114" name="Group 114"/>
            <p:cNvGrpSpPr/>
            <p:nvPr/>
          </p:nvGrpSpPr>
          <p:grpSpPr>
            <a:xfrm>
              <a:off x="10010098" y="2036587"/>
              <a:ext cx="1707655" cy="1707655"/>
              <a:chOff x="0" y="0"/>
              <a:chExt cx="13716000" cy="13716000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0" y="0"/>
                <a:ext cx="13716000" cy="137160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0" h="13716000">
                    <a:moveTo>
                      <a:pt x="6858000" y="0"/>
                    </a:moveTo>
                    <a:cubicBezTo>
                      <a:pt x="3070431" y="0"/>
                      <a:pt x="0" y="3070431"/>
                      <a:pt x="0" y="6858000"/>
                    </a:cubicBezTo>
                    <a:cubicBezTo>
                      <a:pt x="0" y="10645569"/>
                      <a:pt x="3070431" y="13716000"/>
                      <a:pt x="6858000" y="13716000"/>
                    </a:cubicBezTo>
                    <a:cubicBezTo>
                      <a:pt x="10645569" y="13716000"/>
                      <a:pt x="13716000" y="10645569"/>
                      <a:pt x="13716000" y="6858000"/>
                    </a:cubicBezTo>
                    <a:cubicBezTo>
                      <a:pt x="13716000" y="3070431"/>
                      <a:pt x="10645569" y="0"/>
                      <a:pt x="685800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213383" t="-37957" r="-49885" b="-73399"/>
                </a:stretch>
              </a:blipFill>
              <a:ln w="38100" cap="sq">
                <a:solidFill>
                  <a:srgbClr val="DF811E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</p:grpSp>
        <p:sp>
          <p:nvSpPr>
            <p:cNvPr id="116" name="AutoShape 116"/>
            <p:cNvSpPr/>
            <p:nvPr/>
          </p:nvSpPr>
          <p:spPr>
            <a:xfrm>
              <a:off x="4066498" y="853827"/>
              <a:ext cx="3708614" cy="2378553"/>
            </a:xfrm>
            <a:prstGeom prst="line">
              <a:avLst/>
            </a:prstGeom>
            <a:ln w="63500" cap="flat">
              <a:solidFill>
                <a:srgbClr val="D9D9D9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7" name="AutoShape 117"/>
            <p:cNvSpPr/>
            <p:nvPr/>
          </p:nvSpPr>
          <p:spPr>
            <a:xfrm flipV="1">
              <a:off x="4066498" y="598518"/>
              <a:ext cx="3708614" cy="255310"/>
            </a:xfrm>
            <a:prstGeom prst="line">
              <a:avLst/>
            </a:prstGeom>
            <a:ln w="63500" cap="flat">
              <a:solidFill>
                <a:srgbClr val="D9D9D9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8" name="AutoShape 118"/>
            <p:cNvSpPr/>
            <p:nvPr/>
          </p:nvSpPr>
          <p:spPr>
            <a:xfrm>
              <a:off x="4066498" y="853827"/>
              <a:ext cx="3708614" cy="428622"/>
            </a:xfrm>
            <a:prstGeom prst="line">
              <a:avLst/>
            </a:prstGeom>
            <a:ln w="63500" cap="flat">
              <a:solidFill>
                <a:srgbClr val="D9D9D9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19" name="AutoShape 119"/>
            <p:cNvSpPr/>
            <p:nvPr/>
          </p:nvSpPr>
          <p:spPr>
            <a:xfrm flipV="1">
              <a:off x="4066498" y="2548448"/>
              <a:ext cx="3708614" cy="341966"/>
            </a:xfrm>
            <a:prstGeom prst="line">
              <a:avLst/>
            </a:prstGeom>
            <a:ln w="63500" cap="flat">
              <a:solidFill>
                <a:srgbClr val="D9D9D9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20" name="AutoShape 120"/>
            <p:cNvSpPr/>
            <p:nvPr/>
          </p:nvSpPr>
          <p:spPr>
            <a:xfrm>
              <a:off x="4066498" y="2890414"/>
              <a:ext cx="3708614" cy="341966"/>
            </a:xfrm>
            <a:prstGeom prst="line">
              <a:avLst/>
            </a:prstGeom>
            <a:ln w="63500" cap="flat">
              <a:solidFill>
                <a:srgbClr val="D9D9D9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21" name="AutoShape 121"/>
            <p:cNvSpPr/>
            <p:nvPr/>
          </p:nvSpPr>
          <p:spPr>
            <a:xfrm flipV="1">
              <a:off x="4066498" y="1282449"/>
              <a:ext cx="3708614" cy="1607965"/>
            </a:xfrm>
            <a:prstGeom prst="line">
              <a:avLst/>
            </a:prstGeom>
            <a:ln w="63500" cap="flat">
              <a:solidFill>
                <a:srgbClr val="D9D9D9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22" name="AutoShape 122"/>
            <p:cNvSpPr/>
            <p:nvPr/>
          </p:nvSpPr>
          <p:spPr>
            <a:xfrm flipV="1">
              <a:off x="4066498" y="598518"/>
              <a:ext cx="3708614" cy="2291896"/>
            </a:xfrm>
            <a:prstGeom prst="line">
              <a:avLst/>
            </a:prstGeom>
            <a:ln w="63500" cap="flat">
              <a:solidFill>
                <a:srgbClr val="D9D9D9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23" name="AutoShape 123"/>
            <p:cNvSpPr/>
            <p:nvPr/>
          </p:nvSpPr>
          <p:spPr>
            <a:xfrm>
              <a:off x="4066498" y="853827"/>
              <a:ext cx="3708614" cy="1694621"/>
            </a:xfrm>
            <a:prstGeom prst="line">
              <a:avLst/>
            </a:prstGeom>
            <a:ln w="63500" cap="flat">
              <a:solidFill>
                <a:srgbClr val="373F40"/>
              </a:solidFill>
              <a:prstDash val="sysDash"/>
              <a:headEnd type="oval" w="lg" len="lg"/>
              <a:tailEnd type="oval" w="lg" len="lg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24" name="TextBox 124"/>
            <p:cNvSpPr txBox="1"/>
            <p:nvPr/>
          </p:nvSpPr>
          <p:spPr>
            <a:xfrm rot="1475033">
              <a:off x="5076895" y="1235893"/>
              <a:ext cx="1793730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en-US" sz="1900" b="1">
                  <a:solidFill>
                    <a:srgbClr val="373F40"/>
                  </a:solidFill>
                  <a:latin typeface="Ruda Bold"/>
                  <a:ea typeface="Ruda Bold"/>
                  <a:cs typeface="Ruda Bold"/>
                  <a:sym typeface="Ruda Bold"/>
                </a:rPr>
                <a:t>B = 2.84</a:t>
              </a:r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993582" y="8085305"/>
            <a:ext cx="7393502" cy="1334348"/>
            <a:chOff x="0" y="0"/>
            <a:chExt cx="9858003" cy="1779130"/>
          </a:xfrm>
        </p:grpSpPr>
        <p:grpSp>
          <p:nvGrpSpPr>
            <p:cNvPr id="126" name="Group 126"/>
            <p:cNvGrpSpPr/>
            <p:nvPr/>
          </p:nvGrpSpPr>
          <p:grpSpPr>
            <a:xfrm>
              <a:off x="0" y="0"/>
              <a:ext cx="9858003" cy="1779130"/>
              <a:chOff x="0" y="0"/>
              <a:chExt cx="1947260" cy="351433"/>
            </a:xfrm>
          </p:grpSpPr>
          <p:sp>
            <p:nvSpPr>
              <p:cNvPr id="127" name="Freeform 127"/>
              <p:cNvSpPr/>
              <p:nvPr/>
            </p:nvSpPr>
            <p:spPr>
              <a:xfrm>
                <a:off x="0" y="0"/>
                <a:ext cx="1947260" cy="351433"/>
              </a:xfrm>
              <a:custGeom>
                <a:avLst/>
                <a:gdLst/>
                <a:ahLst/>
                <a:cxnLst/>
                <a:rect l="l" t="t" r="r" b="b"/>
                <a:pathLst>
                  <a:path w="1947260" h="351433">
                    <a:moveTo>
                      <a:pt x="1744060" y="0"/>
                    </a:moveTo>
                    <a:cubicBezTo>
                      <a:pt x="1856284" y="0"/>
                      <a:pt x="1947260" y="78671"/>
                      <a:pt x="1947260" y="175717"/>
                    </a:cubicBezTo>
                    <a:cubicBezTo>
                      <a:pt x="1947260" y="272762"/>
                      <a:pt x="1856284" y="351433"/>
                      <a:pt x="1744060" y="351433"/>
                    </a:cubicBezTo>
                    <a:lnTo>
                      <a:pt x="203200" y="351433"/>
                    </a:lnTo>
                    <a:cubicBezTo>
                      <a:pt x="90976" y="351433"/>
                      <a:pt x="0" y="272762"/>
                      <a:pt x="0" y="175717"/>
                    </a:cubicBezTo>
                    <a:cubicBezTo>
                      <a:pt x="0" y="7867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 w="38100" cap="sq">
                <a:solidFill>
                  <a:srgbClr val="B4D43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28" name="TextBox 128"/>
              <p:cNvSpPr txBox="1"/>
              <p:nvPr/>
            </p:nvSpPr>
            <p:spPr>
              <a:xfrm>
                <a:off x="0" y="-38100"/>
                <a:ext cx="1947260" cy="3895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29" name="Freeform 129"/>
            <p:cNvSpPr/>
            <p:nvPr/>
          </p:nvSpPr>
          <p:spPr>
            <a:xfrm rot="-1525631">
              <a:off x="463123" y="154138"/>
              <a:ext cx="1049822" cy="1470854"/>
            </a:xfrm>
            <a:custGeom>
              <a:avLst/>
              <a:gdLst/>
              <a:ahLst/>
              <a:cxnLst/>
              <a:rect l="l" t="t" r="r" b="b"/>
              <a:pathLst>
                <a:path w="1049822" h="1470854">
                  <a:moveTo>
                    <a:pt x="0" y="0"/>
                  </a:moveTo>
                  <a:lnTo>
                    <a:pt x="1049822" y="0"/>
                  </a:lnTo>
                  <a:lnTo>
                    <a:pt x="1049822" y="1470854"/>
                  </a:lnTo>
                  <a:lnTo>
                    <a:pt x="0" y="1470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dash"/>
              <a:miter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130" name="TextBox 130"/>
            <p:cNvSpPr txBox="1"/>
            <p:nvPr/>
          </p:nvSpPr>
          <p:spPr>
            <a:xfrm>
              <a:off x="1869148" y="343202"/>
              <a:ext cx="7723416" cy="579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1"/>
                </a:lnSpc>
                <a:spcBef>
                  <a:spcPct val="0"/>
                </a:spcBef>
              </a:pPr>
              <a:r>
                <a:rPr lang="en-US" sz="2572" b="1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Does the presence of the child matter ? </a:t>
              </a:r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1869148" y="1069783"/>
              <a:ext cx="6987895" cy="557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98"/>
                </a:lnSpc>
                <a:spcBef>
                  <a:spcPct val="0"/>
                </a:spcBef>
              </a:pPr>
              <a:r>
                <a:rPr lang="en-US" sz="2570" b="1">
                  <a:solidFill>
                    <a:srgbClr val="DF811E"/>
                  </a:solidFill>
                  <a:latin typeface="Circe Bold"/>
                  <a:ea typeface="Circe Bold"/>
                  <a:cs typeface="Circe Bold"/>
                  <a:sym typeface="Circe Bold"/>
                </a:rPr>
                <a:t>Not really, except for toughts</a:t>
              </a:r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8457520" y="8055126"/>
            <a:ext cx="10567512" cy="1394706"/>
            <a:chOff x="0" y="0"/>
            <a:chExt cx="14090016" cy="1859608"/>
          </a:xfrm>
        </p:grpSpPr>
        <p:grpSp>
          <p:nvGrpSpPr>
            <p:cNvPr id="133" name="Group 133"/>
            <p:cNvGrpSpPr/>
            <p:nvPr/>
          </p:nvGrpSpPr>
          <p:grpSpPr>
            <a:xfrm>
              <a:off x="0" y="0"/>
              <a:ext cx="12592274" cy="1779130"/>
              <a:chOff x="0" y="0"/>
              <a:chExt cx="2487363" cy="351433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0" y="0"/>
                <a:ext cx="2487363" cy="351433"/>
              </a:xfrm>
              <a:custGeom>
                <a:avLst/>
                <a:gdLst/>
                <a:ahLst/>
                <a:cxnLst/>
                <a:rect l="l" t="t" r="r" b="b"/>
                <a:pathLst>
                  <a:path w="2487363" h="351433">
                    <a:moveTo>
                      <a:pt x="2284163" y="0"/>
                    </a:moveTo>
                    <a:cubicBezTo>
                      <a:pt x="2396387" y="0"/>
                      <a:pt x="2487363" y="78671"/>
                      <a:pt x="2487363" y="175717"/>
                    </a:cubicBezTo>
                    <a:cubicBezTo>
                      <a:pt x="2487363" y="272762"/>
                      <a:pt x="2396387" y="351433"/>
                      <a:pt x="2284163" y="351433"/>
                    </a:cubicBezTo>
                    <a:lnTo>
                      <a:pt x="203200" y="351433"/>
                    </a:lnTo>
                    <a:cubicBezTo>
                      <a:pt x="90976" y="351433"/>
                      <a:pt x="0" y="272762"/>
                      <a:pt x="0" y="175717"/>
                    </a:cubicBezTo>
                    <a:cubicBezTo>
                      <a:pt x="0" y="78671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FFF9F3"/>
              </a:solidFill>
              <a:ln w="38100" cap="sq">
                <a:solidFill>
                  <a:srgbClr val="27DAB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fr-BE"/>
              </a:p>
            </p:txBody>
          </p:sp>
          <p:sp>
            <p:nvSpPr>
              <p:cNvPr id="135" name="TextBox 135"/>
              <p:cNvSpPr txBox="1"/>
              <p:nvPr/>
            </p:nvSpPr>
            <p:spPr>
              <a:xfrm>
                <a:off x="0" y="-38100"/>
                <a:ext cx="2487363" cy="3895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6" name="Freeform 136"/>
            <p:cNvSpPr/>
            <p:nvPr/>
          </p:nvSpPr>
          <p:spPr>
            <a:xfrm rot="-1525631">
              <a:off x="514922" y="234616"/>
              <a:ext cx="1049822" cy="1470854"/>
            </a:xfrm>
            <a:custGeom>
              <a:avLst/>
              <a:gdLst/>
              <a:ahLst/>
              <a:cxnLst/>
              <a:rect l="l" t="t" r="r" b="b"/>
              <a:pathLst>
                <a:path w="1049822" h="1470854">
                  <a:moveTo>
                    <a:pt x="0" y="0"/>
                  </a:moveTo>
                  <a:lnTo>
                    <a:pt x="1049822" y="0"/>
                  </a:lnTo>
                  <a:lnTo>
                    <a:pt x="1049822" y="1470854"/>
                  </a:lnTo>
                  <a:lnTo>
                    <a:pt x="0" y="1470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BE"/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1829663" y="343202"/>
              <a:ext cx="10843532" cy="579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1"/>
                </a:lnSpc>
                <a:spcBef>
                  <a:spcPct val="0"/>
                </a:spcBef>
              </a:pPr>
              <a:r>
                <a:rPr lang="en-US" sz="2572" b="1">
                  <a:solidFill>
                    <a:srgbClr val="483C59"/>
                  </a:solidFill>
                  <a:latin typeface="Circe Bold"/>
                  <a:ea typeface="Circe Bold"/>
                  <a:cs typeface="Circe Bold"/>
                  <a:sym typeface="Circe Bold"/>
                </a:rPr>
                <a:t>Does family time (time usually spent together) matter ?</a:t>
              </a:r>
            </a:p>
          </p:txBody>
        </p:sp>
        <p:sp>
          <p:nvSpPr>
            <p:cNvPr id="138" name="TextBox 138"/>
            <p:cNvSpPr txBox="1"/>
            <p:nvPr/>
          </p:nvSpPr>
          <p:spPr>
            <a:xfrm>
              <a:off x="1829663" y="1069783"/>
              <a:ext cx="12260353" cy="557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598"/>
                </a:lnSpc>
                <a:spcBef>
                  <a:spcPct val="0"/>
                </a:spcBef>
              </a:pPr>
              <a:r>
                <a:rPr lang="en-US" sz="2570" b="1">
                  <a:solidFill>
                    <a:srgbClr val="DF811E"/>
                  </a:solidFill>
                  <a:latin typeface="Circe Bold"/>
                  <a:ea typeface="Circe Bold"/>
                  <a:cs typeface="Circe Bold"/>
                  <a:sym typeface="Circe Bold"/>
                </a:rPr>
                <a:t>Father’s investment is beneficial for understanding</a:t>
              </a:r>
            </a:p>
          </p:txBody>
        </p:sp>
      </p:grpSp>
      <p:sp>
        <p:nvSpPr>
          <p:cNvPr id="139" name="TextBox 139"/>
          <p:cNvSpPr txBox="1"/>
          <p:nvPr/>
        </p:nvSpPr>
        <p:spPr>
          <a:xfrm>
            <a:off x="152837" y="9918511"/>
            <a:ext cx="15866771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FFF9F3"/>
                </a:solidFill>
                <a:latin typeface="Circe Bold"/>
                <a:ea typeface="Circe Bold"/>
                <a:cs typeface="Circe Bold"/>
                <a:sym typeface="Circe Bold"/>
              </a:rPr>
              <a:t> Cerrato &amp; Cifre (2018); Hall &amp; Schmid Mast (2007); Jospe et al. (2020); Nomaguchi et al. (2005); Parker (2013); Schulz (2021); Zaki et al. (2009)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4863"/>
            <a:ext cx="18288000" cy="1584524"/>
            <a:chOff x="0" y="0"/>
            <a:chExt cx="2854277" cy="2473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4277" cy="247303"/>
            </a:xfrm>
            <a:custGeom>
              <a:avLst/>
              <a:gdLst/>
              <a:ahLst/>
              <a:cxnLst/>
              <a:rect l="l" t="t" r="r" b="b"/>
              <a:pathLst>
                <a:path w="2854277" h="247303">
                  <a:moveTo>
                    <a:pt x="0" y="0"/>
                  </a:moveTo>
                  <a:lnTo>
                    <a:pt x="2854277" y="0"/>
                  </a:lnTo>
                  <a:lnTo>
                    <a:pt x="2854277" y="247303"/>
                  </a:lnTo>
                  <a:lnTo>
                    <a:pt x="0" y="247303"/>
                  </a:lnTo>
                  <a:close/>
                </a:path>
              </a:pathLst>
            </a:custGeom>
            <a:solidFill>
              <a:srgbClr val="483C59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854277" cy="285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33212" y="8916680"/>
            <a:ext cx="4677540" cy="1297537"/>
          </a:xfrm>
          <a:custGeom>
            <a:avLst/>
            <a:gdLst/>
            <a:ahLst/>
            <a:cxnLst/>
            <a:rect l="l" t="t" r="r" b="b"/>
            <a:pathLst>
              <a:path w="4677540" h="1297537">
                <a:moveTo>
                  <a:pt x="0" y="0"/>
                </a:moveTo>
                <a:lnTo>
                  <a:pt x="4677539" y="0"/>
                </a:lnTo>
                <a:lnTo>
                  <a:pt x="4677539" y="1297536"/>
                </a:lnTo>
                <a:lnTo>
                  <a:pt x="0" y="1297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6" name="Group 6"/>
          <p:cNvGrpSpPr/>
          <p:nvPr/>
        </p:nvGrpSpPr>
        <p:grpSpPr>
          <a:xfrm>
            <a:off x="0" y="8650088"/>
            <a:ext cx="18287993" cy="104775"/>
            <a:chOff x="0" y="0"/>
            <a:chExt cx="24383991" cy="139700"/>
          </a:xfrm>
        </p:grpSpPr>
        <p:sp>
          <p:nvSpPr>
            <p:cNvPr id="7" name="AutoShape 7"/>
            <p:cNvSpPr/>
            <p:nvPr/>
          </p:nvSpPr>
          <p:spPr>
            <a:xfrm>
              <a:off x="0" y="69850"/>
              <a:ext cx="9397527" cy="0"/>
            </a:xfrm>
            <a:prstGeom prst="line">
              <a:avLst/>
            </a:prstGeom>
            <a:ln w="139700" cap="flat">
              <a:gradFill>
                <a:gsLst>
                  <a:gs pos="0">
                    <a:srgbClr val="27DAB8">
                      <a:alpha val="100000"/>
                    </a:srgbClr>
                  </a:gs>
                  <a:gs pos="50000">
                    <a:srgbClr val="27DAB8">
                      <a:alpha val="100000"/>
                    </a:srgbClr>
                  </a:gs>
                  <a:gs pos="100000">
                    <a:srgbClr val="B4D435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4986464" y="69850"/>
              <a:ext cx="9397527" cy="0"/>
            </a:xfrm>
            <a:prstGeom prst="line">
              <a:avLst/>
            </a:prstGeom>
            <a:ln w="139700" cap="flat">
              <a:gradFill>
                <a:gsLst>
                  <a:gs pos="0">
                    <a:srgbClr val="B4D435">
                      <a:alpha val="100000"/>
                    </a:srgbClr>
                  </a:gs>
                  <a:gs pos="50000">
                    <a:srgbClr val="27DAB8">
                      <a:alpha val="100000"/>
                    </a:srgbClr>
                  </a:gs>
                  <a:gs pos="100000">
                    <a:srgbClr val="27DAB8">
                      <a:alpha val="100000"/>
                    </a:srgbClr>
                  </a:gs>
                </a:gsLst>
                <a:lin ang="0"/>
              </a:gra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  <p:sp>
          <p:nvSpPr>
            <p:cNvPr id="9" name="AutoShape 9"/>
            <p:cNvSpPr/>
            <p:nvPr/>
          </p:nvSpPr>
          <p:spPr>
            <a:xfrm>
              <a:off x="8848039" y="69850"/>
              <a:ext cx="6669825" cy="0"/>
            </a:xfrm>
            <a:prstGeom prst="line">
              <a:avLst/>
            </a:prstGeom>
            <a:ln w="139700" cap="flat">
              <a:solidFill>
                <a:srgbClr val="B4D435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BE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529899" y="8977844"/>
            <a:ext cx="3682921" cy="1198411"/>
          </a:xfrm>
          <a:custGeom>
            <a:avLst/>
            <a:gdLst/>
            <a:ahLst/>
            <a:cxnLst/>
            <a:rect l="l" t="t" r="r" b="b"/>
            <a:pathLst>
              <a:path w="3682921" h="1198411">
                <a:moveTo>
                  <a:pt x="0" y="0"/>
                </a:moveTo>
                <a:lnTo>
                  <a:pt x="3682921" y="0"/>
                </a:lnTo>
                <a:lnTo>
                  <a:pt x="3682921" y="1198410"/>
                </a:lnTo>
                <a:lnTo>
                  <a:pt x="0" y="1198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>
          <a:xfrm>
            <a:off x="15839287" y="7285418"/>
            <a:ext cx="2291890" cy="1253926"/>
          </a:xfrm>
          <a:custGeom>
            <a:avLst/>
            <a:gdLst/>
            <a:ahLst/>
            <a:cxnLst/>
            <a:rect l="l" t="t" r="r" b="b"/>
            <a:pathLst>
              <a:path w="2291890" h="1253926">
                <a:moveTo>
                  <a:pt x="0" y="0"/>
                </a:moveTo>
                <a:lnTo>
                  <a:pt x="2291891" y="0"/>
                </a:lnTo>
                <a:lnTo>
                  <a:pt x="2291891" y="1253926"/>
                </a:lnTo>
                <a:lnTo>
                  <a:pt x="0" y="12539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67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2" name="Freeform 12"/>
          <p:cNvSpPr/>
          <p:nvPr/>
        </p:nvSpPr>
        <p:spPr>
          <a:xfrm>
            <a:off x="12950975" y="9063431"/>
            <a:ext cx="1406201" cy="491723"/>
          </a:xfrm>
          <a:custGeom>
            <a:avLst/>
            <a:gdLst/>
            <a:ahLst/>
            <a:cxnLst/>
            <a:rect l="l" t="t" r="r" b="b"/>
            <a:pathLst>
              <a:path w="1406201" h="491723">
                <a:moveTo>
                  <a:pt x="0" y="0"/>
                </a:moveTo>
                <a:lnTo>
                  <a:pt x="1406202" y="0"/>
                </a:lnTo>
                <a:lnTo>
                  <a:pt x="1406202" y="491722"/>
                </a:lnTo>
                <a:lnTo>
                  <a:pt x="0" y="491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10129"/>
            </a:stretch>
          </a:blipFill>
        </p:spPr>
        <p:txBody>
          <a:bodyPr/>
          <a:lstStyle/>
          <a:p>
            <a:endParaRPr lang="fr-BE"/>
          </a:p>
        </p:txBody>
      </p:sp>
      <p:sp>
        <p:nvSpPr>
          <p:cNvPr id="13" name="TextBox 13"/>
          <p:cNvSpPr txBox="1"/>
          <p:nvPr/>
        </p:nvSpPr>
        <p:spPr>
          <a:xfrm>
            <a:off x="1365610" y="3860483"/>
            <a:ext cx="15360524" cy="1036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i="1" dirty="0">
                <a:solidFill>
                  <a:srgbClr val="483C59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Anthony Mauroy*, Justine </a:t>
            </a:r>
            <a:r>
              <a:rPr lang="en-US" sz="3000" i="1" dirty="0" err="1">
                <a:solidFill>
                  <a:srgbClr val="483C59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Gaugue</a:t>
            </a:r>
            <a:r>
              <a:rPr lang="en-US" sz="3000" i="1" dirty="0">
                <a:solidFill>
                  <a:srgbClr val="483C59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, Sarah </a:t>
            </a:r>
            <a:r>
              <a:rPr lang="en-US" sz="3000" i="1" dirty="0" err="1">
                <a:solidFill>
                  <a:srgbClr val="483C59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Galdiolo</a:t>
            </a:r>
            <a:endParaRPr lang="en-US" sz="3000" i="1" dirty="0">
              <a:solidFill>
                <a:srgbClr val="483C59"/>
              </a:solidFill>
              <a:latin typeface="Clear Sans Italics"/>
              <a:ea typeface="Clear Sans Italics"/>
              <a:cs typeface="Clear Sans Italics"/>
              <a:sym typeface="Clear Sans Italics"/>
            </a:endParaRPr>
          </a:p>
          <a:p>
            <a:pPr algn="ctr">
              <a:lnSpc>
                <a:spcPts val="4200"/>
              </a:lnSpc>
            </a:pPr>
            <a:endParaRPr lang="en-US" sz="3000" i="1" dirty="0">
              <a:solidFill>
                <a:srgbClr val="483C59"/>
              </a:solidFill>
              <a:latin typeface="Clear Sans Italics"/>
              <a:ea typeface="Clear Sans Italics"/>
              <a:cs typeface="Clear Sans Italics"/>
              <a:sym typeface="Clear Sans Itali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2387987" y="9595191"/>
            <a:ext cx="1969189" cy="397776"/>
          </a:xfrm>
          <a:custGeom>
            <a:avLst/>
            <a:gdLst/>
            <a:ahLst/>
            <a:cxnLst/>
            <a:rect l="l" t="t" r="r" b="b"/>
            <a:pathLst>
              <a:path w="1969189" h="397776">
                <a:moveTo>
                  <a:pt x="0" y="0"/>
                </a:moveTo>
                <a:lnTo>
                  <a:pt x="1969190" y="0"/>
                </a:lnTo>
                <a:lnTo>
                  <a:pt x="1969190" y="397776"/>
                </a:lnTo>
                <a:lnTo>
                  <a:pt x="0" y="39777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BE"/>
          </a:p>
        </p:txBody>
      </p:sp>
      <p:grpSp>
        <p:nvGrpSpPr>
          <p:cNvPr id="15" name="Group 15"/>
          <p:cNvGrpSpPr/>
          <p:nvPr/>
        </p:nvGrpSpPr>
        <p:grpSpPr>
          <a:xfrm>
            <a:off x="14529899" y="8977844"/>
            <a:ext cx="47625" cy="1138564"/>
            <a:chOff x="0" y="0"/>
            <a:chExt cx="7433" cy="1777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33" cy="177700"/>
            </a:xfrm>
            <a:custGeom>
              <a:avLst/>
              <a:gdLst/>
              <a:ahLst/>
              <a:cxnLst/>
              <a:rect l="l" t="t" r="r" b="b"/>
              <a:pathLst>
                <a:path w="7433" h="177700">
                  <a:moveTo>
                    <a:pt x="0" y="0"/>
                  </a:moveTo>
                  <a:lnTo>
                    <a:pt x="7433" y="0"/>
                  </a:lnTo>
                  <a:lnTo>
                    <a:pt x="7433" y="177700"/>
                  </a:lnTo>
                  <a:lnTo>
                    <a:pt x="0" y="177700"/>
                  </a:lnTo>
                  <a:close/>
                </a:path>
              </a:pathLst>
            </a:custGeom>
            <a:solidFill>
              <a:srgbClr val="FFF9F3"/>
            </a:solidFill>
          </p:spPr>
          <p:txBody>
            <a:bodyPr/>
            <a:lstStyle/>
            <a:p>
              <a:endParaRPr lang="fr-B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7433" cy="215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65610" y="1111904"/>
            <a:ext cx="15360524" cy="2452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483C59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Association between parents’ empathic accuracy 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483C59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in dyadic and triadic interactions 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483C59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and family shared time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A7912D3-FB40-1EA2-7391-7CBB78539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851" y="5565398"/>
            <a:ext cx="2756724" cy="2756724"/>
          </a:xfrm>
          <a:prstGeom prst="rect">
            <a:avLst/>
          </a:prstGeom>
        </p:spPr>
      </p:pic>
      <p:sp>
        <p:nvSpPr>
          <p:cNvPr id="20" name="TextBox 13">
            <a:extLst>
              <a:ext uri="{FF2B5EF4-FFF2-40B4-BE49-F238E27FC236}">
                <a16:creationId xmlns:a16="http://schemas.microsoft.com/office/drawing/2014/main" id="{29705660-0577-92EA-0FF8-C8C6B97BA113}"/>
              </a:ext>
            </a:extLst>
          </p:cNvPr>
          <p:cNvSpPr txBox="1"/>
          <p:nvPr/>
        </p:nvSpPr>
        <p:spPr>
          <a:xfrm>
            <a:off x="7089617" y="4836632"/>
            <a:ext cx="3912510" cy="497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i="1" dirty="0">
                <a:solidFill>
                  <a:srgbClr val="483C59"/>
                </a:solidFill>
                <a:latin typeface="Clear Sans Italics"/>
                <a:ea typeface="Clear Sans Italics"/>
                <a:cs typeface="Clear Sans Italics"/>
                <a:sym typeface="Clear Sans Italics"/>
              </a:rPr>
              <a:t>Preprint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418</Words>
  <Application>Microsoft Office PowerPoint</Application>
  <PresentationFormat>Personnalisé</PresentationFormat>
  <Paragraphs>79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5" baseType="lpstr">
      <vt:lpstr>Ruda Bold</vt:lpstr>
      <vt:lpstr>Calibri</vt:lpstr>
      <vt:lpstr>Contrail One</vt:lpstr>
      <vt:lpstr>Arial</vt:lpstr>
      <vt:lpstr>Circe Bold Italics</vt:lpstr>
      <vt:lpstr>Clear Sans Italics</vt:lpstr>
      <vt:lpstr>Circe Bold</vt:lpstr>
      <vt:lpstr>Chau Philomene</vt:lpstr>
      <vt:lpstr>Ruda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talk Anthony - TLC</dc:title>
  <cp:lastModifiedBy>Anthony MAUROY</cp:lastModifiedBy>
  <cp:revision>1</cp:revision>
  <dcterms:created xsi:type="dcterms:W3CDTF">2006-08-16T00:00:00Z</dcterms:created>
  <dcterms:modified xsi:type="dcterms:W3CDTF">2026-05-27T21:45:34Z</dcterms:modified>
  <dc:identifier>DAHD0cRk5CM</dc:identifier>
</cp:coreProperties>
</file>